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1"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262" r:id="rId21"/>
    <p:sldId id="270" r:id="rId22"/>
    <p:sldId id="281" r:id="rId23"/>
    <p:sldId id="283"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289" autoAdjust="0"/>
    <p:restoredTop sz="94660"/>
  </p:normalViewPr>
  <p:slideViewPr>
    <p:cSldViewPr>
      <p:cViewPr varScale="1">
        <p:scale>
          <a:sx n="70" d="100"/>
          <a:sy n="70" d="100"/>
        </p:scale>
        <p:origin x="-18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4D803C-6756-4016-BC82-7C7FC452782C}" type="datetimeFigureOut">
              <a:rPr lang="en-US" smtClean="0"/>
              <a:pPr/>
              <a:t>3/8/2015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With the Providence  we discuss about PHP By Habtax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1F57E5-A3B9-4DE3-8FB2-35FDF9A20474}" type="slidenum">
              <a:rPr lang="en-US" smtClean="0"/>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2EA90-B21A-47D4-A0C9-FD711FCC7690}" type="datetimeFigureOut">
              <a:rPr lang="en-US" smtClean="0"/>
              <a:pPr/>
              <a:t>3/8/2015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With the Providence  we discuss about PHP By Habtax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5BB2E-93D9-4B61-ABEA-6F12D2B7DBC9}"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1CD2EA90-B21A-47D4-A0C9-FD711FCC7690}" type="datetimeFigureOut">
              <a:rPr lang="en-US" smtClean="0"/>
              <a:pPr/>
              <a:t>3/8/2015</a:t>
            </a:fld>
            <a:endParaRPr lang="en-US"/>
          </a:p>
        </p:txBody>
      </p:sp>
      <p:sp>
        <p:nvSpPr>
          <p:cNvPr id="6" name="Footer Placeholder 5"/>
          <p:cNvSpPr>
            <a:spLocks noGrp="1"/>
          </p:cNvSpPr>
          <p:nvPr>
            <p:ph type="ftr" sz="quarter" idx="12"/>
          </p:nvPr>
        </p:nvSpPr>
        <p:spPr/>
        <p:txBody>
          <a:bodyPr/>
          <a:lstStyle/>
          <a:p>
            <a:r>
              <a:rPr lang="en-US" smtClean="0"/>
              <a:t>With the Providence  we discuss about PHP By Habtax </a:t>
            </a:r>
            <a:endParaRPr lang="en-US"/>
          </a:p>
        </p:txBody>
      </p:sp>
      <p:sp>
        <p:nvSpPr>
          <p:cNvPr id="7" name="Slide Number Placeholder 6"/>
          <p:cNvSpPr>
            <a:spLocks noGrp="1"/>
          </p:cNvSpPr>
          <p:nvPr>
            <p:ph type="sldNum" sz="quarter" idx="13"/>
          </p:nvPr>
        </p:nvSpPr>
        <p:spPr/>
        <p:txBody>
          <a:bodyPr/>
          <a:lstStyle/>
          <a:p>
            <a:fld id="{4835BB2E-93D9-4B61-ABEA-6F12D2B7DBC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35BB2E-93D9-4B61-ABEA-6F12D2B7DBC9}" type="slidenum">
              <a:rPr lang="en-US" smtClean="0"/>
              <a:pPr/>
              <a:t>2</a:t>
            </a:fld>
            <a:endParaRPr lang="en-US"/>
          </a:p>
        </p:txBody>
      </p:sp>
      <p:sp>
        <p:nvSpPr>
          <p:cNvPr id="5" name="Date Placeholder 4"/>
          <p:cNvSpPr>
            <a:spLocks noGrp="1"/>
          </p:cNvSpPr>
          <p:nvPr>
            <p:ph type="dt" idx="11"/>
          </p:nvPr>
        </p:nvSpPr>
        <p:spPr/>
        <p:txBody>
          <a:bodyPr/>
          <a:lstStyle/>
          <a:p>
            <a:fld id="{1CD2EA90-B21A-47D4-A0C9-FD711FCC7690}" type="datetimeFigureOut">
              <a:rPr lang="en-US" smtClean="0"/>
              <a:pPr/>
              <a:t>3/8/2015</a:t>
            </a:fld>
            <a:endParaRPr lang="en-US"/>
          </a:p>
        </p:txBody>
      </p:sp>
      <p:sp>
        <p:nvSpPr>
          <p:cNvPr id="6" name="Footer Placeholder 5"/>
          <p:cNvSpPr>
            <a:spLocks noGrp="1"/>
          </p:cNvSpPr>
          <p:nvPr>
            <p:ph type="ftr" sz="quarter" idx="12"/>
          </p:nvPr>
        </p:nvSpPr>
        <p:spPr/>
        <p:txBody>
          <a:bodyPr/>
          <a:lstStyle/>
          <a:p>
            <a:r>
              <a:rPr lang="en-US" smtClean="0"/>
              <a:t>With the Providence  we discuss about PHP By Habtax </a:t>
            </a:r>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E68B46-DBA4-4083-8B19-C02991D1928A}"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
        <p:nvSpPr>
          <p:cNvPr id="6" name="Slide Number Placeholder 5"/>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6B353-BF49-465D-8008-2C759A76CA59}"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
        <p:nvSpPr>
          <p:cNvPr id="6" name="Slide Number Placeholder 5"/>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F9883-6A3C-4DEA-B8A5-5B834DDB3A47}"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
        <p:nvSpPr>
          <p:cNvPr id="6" name="Slide Number Placeholder 5"/>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
        <p:nvSpPr>
          <p:cNvPr id="6" name="Slide Number Placeholder 5"/>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8D839-2AB2-43CF-AA6A-4235DC8A981C}"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
        <p:nvSpPr>
          <p:cNvPr id="6" name="Slide Number Placeholder 5"/>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BDBBA2-D6D8-4CF7-A716-BB696DD4755C}"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
        <p:nvSpPr>
          <p:cNvPr id="7" name="Slide Number Placeholder 6"/>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04F6C-1FE1-47F2-8CB1-2BFA142447B6}" type="datetime1">
              <a:rPr lang="en-US" smtClean="0"/>
              <a:pPr/>
              <a:t>3/8/2015</a:t>
            </a:fld>
            <a:endParaRPr lang="en-US"/>
          </a:p>
        </p:txBody>
      </p:sp>
      <p:sp>
        <p:nvSpPr>
          <p:cNvPr id="8" name="Footer Placeholder 7"/>
          <p:cNvSpPr>
            <a:spLocks noGrp="1"/>
          </p:cNvSpPr>
          <p:nvPr>
            <p:ph type="ftr" sz="quarter" idx="11"/>
          </p:nvPr>
        </p:nvSpPr>
        <p:spPr/>
        <p:txBody>
          <a:bodyPr/>
          <a:lstStyle/>
          <a:p>
            <a:r>
              <a:rPr lang="en-US" smtClean="0"/>
              <a:t>With the Providence  we discuss about PHP By Habtax</a:t>
            </a:r>
            <a:endParaRPr lang="en-US"/>
          </a:p>
        </p:txBody>
      </p:sp>
      <p:sp>
        <p:nvSpPr>
          <p:cNvPr id="9" name="Slide Number Placeholder 8"/>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DBE9B-FC71-4AED-9471-0E7AF26CBB1D}" type="datetime1">
              <a:rPr lang="en-US" smtClean="0"/>
              <a:pPr/>
              <a:t>3/8/2015</a:t>
            </a:fld>
            <a:endParaRPr lang="en-US"/>
          </a:p>
        </p:txBody>
      </p:sp>
      <p:sp>
        <p:nvSpPr>
          <p:cNvPr id="4" name="Footer Placeholder 3"/>
          <p:cNvSpPr>
            <a:spLocks noGrp="1"/>
          </p:cNvSpPr>
          <p:nvPr>
            <p:ph type="ftr" sz="quarter" idx="11"/>
          </p:nvPr>
        </p:nvSpPr>
        <p:spPr/>
        <p:txBody>
          <a:bodyPr/>
          <a:lstStyle/>
          <a:p>
            <a:r>
              <a:rPr lang="en-US" smtClean="0"/>
              <a:t>With the Providence  we discuss about PHP By Habtax</a:t>
            </a:r>
            <a:endParaRPr lang="en-US"/>
          </a:p>
        </p:txBody>
      </p:sp>
      <p:sp>
        <p:nvSpPr>
          <p:cNvPr id="5" name="Slide Number Placeholder 4"/>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1C3B9-E0C1-4286-8AD5-30E2D248081E}" type="datetime1">
              <a:rPr lang="en-US" smtClean="0"/>
              <a:pPr/>
              <a:t>3/8/2015</a:t>
            </a:fld>
            <a:endParaRPr lang="en-US"/>
          </a:p>
        </p:txBody>
      </p:sp>
      <p:sp>
        <p:nvSpPr>
          <p:cNvPr id="3" name="Footer Placeholder 2"/>
          <p:cNvSpPr>
            <a:spLocks noGrp="1"/>
          </p:cNvSpPr>
          <p:nvPr>
            <p:ph type="ftr" sz="quarter" idx="11"/>
          </p:nvPr>
        </p:nvSpPr>
        <p:spPr/>
        <p:txBody>
          <a:bodyPr/>
          <a:lstStyle/>
          <a:p>
            <a:r>
              <a:rPr lang="en-US" smtClean="0"/>
              <a:t>With the Providence  we discuss about PHP By Habtax</a:t>
            </a:r>
            <a:endParaRPr lang="en-US"/>
          </a:p>
        </p:txBody>
      </p:sp>
      <p:sp>
        <p:nvSpPr>
          <p:cNvPr id="4" name="Slide Number Placeholder 3"/>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2D7A2-CF94-4B94-B1C8-9BF96C0ACF5D}"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
        <p:nvSpPr>
          <p:cNvPr id="7" name="Slide Number Placeholder 6"/>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B1B9A-BD33-4490-AFC3-0E23F44B0F4C}"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
        <p:nvSpPr>
          <p:cNvPr id="7" name="Slide Number Placeholder 6"/>
          <p:cNvSpPr>
            <a:spLocks noGrp="1"/>
          </p:cNvSpPr>
          <p:nvPr>
            <p:ph type="sldNum" sz="quarter" idx="12"/>
          </p:nvPr>
        </p:nvSpPr>
        <p:spPr/>
        <p:txBody>
          <a:bodyPr/>
          <a:lstStyle/>
          <a:p>
            <a:fld id="{FD1A7DEA-3FDB-4F41-8683-445B4E31C6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3FCC8-03BE-496A-AA52-02B656845D8D}" type="datetime1">
              <a:rPr lang="en-US" smtClean="0"/>
              <a:pPr/>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With the Providence  we discuss about PHP By Habtax</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A7DEA-3FDB-4F41-8683-445B4E31C6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143000"/>
            <a:ext cx="9143999" cy="5266764"/>
          </a:xfrm>
        </p:spPr>
        <p:style>
          <a:lnRef idx="0">
            <a:schemeClr val="accent6"/>
          </a:lnRef>
          <a:fillRef idx="3">
            <a:schemeClr val="accent6"/>
          </a:fillRef>
          <a:effectRef idx="3">
            <a:schemeClr val="accent6"/>
          </a:effectRef>
          <a:fontRef idx="minor">
            <a:schemeClr val="lt1"/>
          </a:fontRef>
        </p:style>
        <p:txBody>
          <a:bodyPr>
            <a:normAutofit/>
          </a:bodyPr>
          <a:lstStyle/>
          <a:p>
            <a:endParaRPr lang="en-US" dirty="0" smtClean="0"/>
          </a:p>
          <a:p>
            <a:r>
              <a:rPr lang="en-US" sz="6600" dirty="0" smtClean="0">
                <a:solidFill>
                  <a:srgbClr val="0070C0"/>
                </a:solidFill>
                <a:latin typeface="Algerian" pitchFamily="82" charset="0"/>
                <a:cs typeface="Aharoni" pitchFamily="2" charset="-79"/>
              </a:rPr>
              <a:t>PHP has 65% shares in the market which is the majority</a:t>
            </a:r>
            <a:endParaRPr lang="en-US" sz="6600" dirty="0">
              <a:solidFill>
                <a:srgbClr val="0070C0"/>
              </a:solidFill>
              <a:latin typeface="Algerian" pitchFamily="82" charset="0"/>
              <a:cs typeface="Aharoni" pitchFamily="2" charset="-79"/>
            </a:endParaRPr>
          </a:p>
        </p:txBody>
      </p:sp>
      <p:sp>
        <p:nvSpPr>
          <p:cNvPr id="4" name="Date Placeholder 3"/>
          <p:cNvSpPr>
            <a:spLocks noGrp="1"/>
          </p:cNvSpPr>
          <p:nvPr>
            <p:ph type="dt" sz="half" idx="10"/>
          </p:nvPr>
        </p:nvSpPr>
        <p:spPr/>
        <p:txBody>
          <a:bodyPr/>
          <a:lstStyle/>
          <a:p>
            <a:fld id="{A109F9E0-4ADF-4340-95DD-CA28E6495090}" type="datetime1">
              <a:rPr lang="en-US" smtClean="0"/>
              <a:pPr/>
              <a:t>3/8/2015</a:t>
            </a:fld>
            <a:endParaRPr lang="en-US"/>
          </a:p>
        </p:txBody>
      </p:sp>
      <p:sp>
        <p:nvSpPr>
          <p:cNvPr id="6" name="Title 1"/>
          <p:cNvSpPr txBox="1">
            <a:spLocks/>
          </p:cNvSpPr>
          <p:nvPr/>
        </p:nvSpPr>
        <p:spPr>
          <a:xfrm>
            <a:off x="457200" y="0"/>
            <a:ext cx="8229600" cy="14176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Cooper Black" pitchFamily="18" charset="0"/>
                <a:ea typeface="MS UI Gothic" pitchFamily="34" charset="-128"/>
                <a:cs typeface="+mj-cs"/>
              </a:rPr>
              <a:t>Session </a:t>
            </a:r>
            <a:r>
              <a:rPr lang="en-US" sz="4400" dirty="0" smtClean="0">
                <a:latin typeface="Cooper Black" pitchFamily="18" charset="0"/>
                <a:ea typeface="MS UI Gothic" pitchFamily="34" charset="-128"/>
                <a:cs typeface="+mj-cs"/>
              </a:rPr>
              <a:t>One</a:t>
            </a:r>
            <a:endParaRPr kumimoji="0" lang="en-US" sz="4400" b="0" i="0" u="none" strike="noStrike" kern="1200" cap="none" spc="0" normalizeH="0" baseline="0" noProof="0" dirty="0">
              <a:ln>
                <a:noFill/>
              </a:ln>
              <a:solidFill>
                <a:schemeClr val="tx1"/>
              </a:solidFill>
              <a:effectLst/>
              <a:uLnTx/>
              <a:uFillTx/>
              <a:latin typeface="Cooper Black" pitchFamily="18" charset="0"/>
              <a:ea typeface="MS UI Gothic" pitchFamily="34" charset="-128"/>
              <a:cs typeface="+mj-cs"/>
            </a:endParaRPr>
          </a:p>
        </p:txBody>
      </p:sp>
      <p:sp>
        <p:nvSpPr>
          <p:cNvPr id="7" name="Footer Placeholder 6"/>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Cooper Black" pitchFamily="18" charset="0"/>
              </a:rPr>
              <a:t>Syntax&amp;Variable</a:t>
            </a:r>
            <a:endParaRPr lang="en-US" dirty="0"/>
          </a:p>
        </p:txBody>
      </p:sp>
      <p:sp>
        <p:nvSpPr>
          <p:cNvPr id="3" name="Content Placeholder 2"/>
          <p:cNvSpPr>
            <a:spLocks noGrp="1"/>
          </p:cNvSpPr>
          <p:nvPr>
            <p:ph idx="1"/>
          </p:nvPr>
        </p:nvSpPr>
        <p:spPr/>
        <p:txBody>
          <a:bodyPr/>
          <a:lstStyle/>
          <a:p>
            <a:pPr lvl="0"/>
            <a:r>
              <a:rPr lang="en-US" dirty="0" smtClean="0"/>
              <a:t>Constants are defined using </a:t>
            </a:r>
            <a:r>
              <a:rPr lang="en-US" dirty="0" err="1" smtClean="0"/>
              <a:t>defineand</a:t>
            </a:r>
            <a:r>
              <a:rPr lang="en-US" dirty="0" smtClean="0"/>
              <a:t> by convention are usually named in ALL CAPITALS. </a:t>
            </a:r>
          </a:p>
          <a:p>
            <a:r>
              <a:rPr lang="en-US" dirty="0" smtClean="0"/>
              <a:t>define("PI", 3.14); </a:t>
            </a:r>
          </a:p>
          <a:p>
            <a:r>
              <a:rPr lang="en-US" dirty="0" smtClean="0"/>
              <a:t>define("HEADING", "&lt;h1&gt;My Web Site&lt;/h1&gt;"); </a:t>
            </a:r>
          </a:p>
          <a:p>
            <a:r>
              <a:rPr lang="en-US" dirty="0" smtClean="0"/>
              <a:t>$area = PI * $radius * $radius; </a:t>
            </a:r>
          </a:p>
          <a:p>
            <a:r>
              <a:rPr lang="en-US" dirty="0" smtClean="0"/>
              <a:t>print(HEADING);</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i="1" dirty="0" smtClean="0">
                <a:latin typeface="Cooper Black" pitchFamily="18" charset="0"/>
              </a:rPr>
              <a:t/>
            </a:r>
            <a:br>
              <a:rPr lang="en-US" sz="6000" i="1" dirty="0" smtClean="0">
                <a:latin typeface="Cooper Black" pitchFamily="18" charset="0"/>
              </a:rPr>
            </a:br>
            <a:r>
              <a:rPr lang="en-US" sz="6000" i="1" dirty="0" err="1" smtClean="0">
                <a:latin typeface="Cooper Black" pitchFamily="18" charset="0"/>
              </a:rPr>
              <a:t>Php</a:t>
            </a:r>
            <a:r>
              <a:rPr lang="en-US" sz="6000" i="1" dirty="0" smtClean="0">
                <a:latin typeface="Cooper Black" pitchFamily="18" charset="0"/>
              </a:rPr>
              <a:t> </a:t>
            </a:r>
            <a:r>
              <a:rPr lang="en-US" sz="6000" i="1" dirty="0" smtClean="0">
                <a:latin typeface="Cooper Black" pitchFamily="18" charset="0"/>
              </a:rPr>
              <a:t>operation</a:t>
            </a:r>
            <a:br>
              <a:rPr lang="en-US" sz="6000" i="1" dirty="0" smtClean="0">
                <a:latin typeface="Cooper Black" pitchFamily="18" charset="0"/>
              </a:rPr>
            </a:br>
            <a:endParaRPr lang="en-US" sz="6000" dirty="0">
              <a:latin typeface="Cooper Black" pitchFamily="18" charset="0"/>
            </a:endParaRPr>
          </a:p>
        </p:txBody>
      </p:sp>
      <p:sp>
        <p:nvSpPr>
          <p:cNvPr id="3" name="Content Placeholder 2"/>
          <p:cNvSpPr>
            <a:spLocks noGrp="1"/>
          </p:cNvSpPr>
          <p:nvPr>
            <p:ph idx="1"/>
          </p:nvPr>
        </p:nvSpPr>
        <p:spPr/>
        <p:txBody>
          <a:bodyPr>
            <a:normAutofit fontScale="55000" lnSpcReduction="20000"/>
          </a:bodyPr>
          <a:lstStyle/>
          <a:p>
            <a:pPr lvl="0"/>
            <a:r>
              <a:rPr lang="en-US" b="1" dirty="0" smtClean="0"/>
              <a:t>Assignment </a:t>
            </a:r>
            <a:endParaRPr lang="en-US" dirty="0" smtClean="0"/>
          </a:p>
          <a:p>
            <a:r>
              <a:rPr lang="en-US" dirty="0" smtClean="0"/>
              <a:t>= += -= /= *= %=  ++ --- like most programming languages. </a:t>
            </a:r>
          </a:p>
          <a:p>
            <a:pPr lvl="0"/>
            <a:r>
              <a:rPr lang="en-US" dirty="0" smtClean="0"/>
              <a:t>= - string concatenation operator (see strings section). </a:t>
            </a:r>
          </a:p>
          <a:p>
            <a:pPr lvl="0"/>
            <a:r>
              <a:rPr lang="en-US" b="1" dirty="0" smtClean="0"/>
              <a:t>Arithmetic </a:t>
            </a:r>
            <a:endParaRPr lang="en-US" dirty="0" smtClean="0"/>
          </a:p>
          <a:p>
            <a:r>
              <a:rPr lang="en-US" dirty="0" smtClean="0"/>
              <a:t>+ - * / % - like most programming languages. </a:t>
            </a:r>
          </a:p>
          <a:p>
            <a:pPr lvl="0"/>
            <a:r>
              <a:rPr lang="en-US" b="1" dirty="0" smtClean="0"/>
              <a:t>Comparison </a:t>
            </a:r>
            <a:endParaRPr lang="en-US" dirty="0" smtClean="0"/>
          </a:p>
          <a:p>
            <a:r>
              <a:rPr lang="en-US" dirty="0" smtClean="0"/>
              <a:t> == != &lt;&gt;&lt;= &gt;=  like most programming languages. Also &lt;&gt;is the same as !=.</a:t>
            </a:r>
          </a:p>
          <a:p>
            <a:r>
              <a:rPr lang="en-US" dirty="0" smtClean="0"/>
              <a:t> === true if arguments are equal and the same data type. </a:t>
            </a:r>
          </a:p>
          <a:p>
            <a:r>
              <a:rPr lang="en-US" dirty="0" smtClean="0"/>
              <a:t>!== true if arguments are not equal or they are not of the same data type. </a:t>
            </a:r>
          </a:p>
          <a:p>
            <a:pPr lvl="0"/>
            <a:r>
              <a:rPr lang="en-US" b="1" dirty="0" smtClean="0"/>
              <a:t>Logical </a:t>
            </a:r>
            <a:endParaRPr lang="en-US" dirty="0" smtClean="0"/>
          </a:p>
          <a:p>
            <a:r>
              <a:rPr lang="en-US" dirty="0" smtClean="0"/>
              <a:t>&amp;&amp;  and  ||  like most programming languages (&amp;&amp;and ||short-circuit) and or  - like &amp;&amp;and ||but have lower precedence than &amp;&amp;and ||.</a:t>
            </a:r>
          </a:p>
          <a:p>
            <a:pPr lvl="0"/>
            <a:r>
              <a:rPr lang="en-US" dirty="0" smtClean="0"/>
              <a:t> </a:t>
            </a:r>
            <a:r>
              <a:rPr lang="en-US" dirty="0" err="1" smtClean="0"/>
              <a:t>xor</a:t>
            </a:r>
            <a:r>
              <a:rPr lang="en-US" dirty="0" smtClean="0"/>
              <a:t>- true if either (but not both) of its </a:t>
            </a:r>
            <a:r>
              <a:rPr lang="en-US" dirty="0" err="1" smtClean="0"/>
              <a:t>argumentsare</a:t>
            </a:r>
            <a:r>
              <a:rPr lang="en-US" dirty="0" smtClean="0"/>
              <a:t> true.</a:t>
            </a:r>
          </a:p>
          <a:p>
            <a:pPr lvl="0"/>
            <a:r>
              <a:rPr lang="en-US" dirty="0" smtClean="0"/>
              <a:t>Print and echo are used to print to the browser. </a:t>
            </a:r>
          </a:p>
          <a:p>
            <a:r>
              <a:rPr lang="en-US" dirty="0" err="1" smtClean="0"/>
              <a:t>echo"Go</a:t>
            </a:r>
            <a:r>
              <a:rPr lang="en-US" dirty="0" smtClean="0"/>
              <a:t> </a:t>
            </a:r>
            <a:r>
              <a:rPr lang="en-US" dirty="0" err="1" smtClean="0"/>
              <a:t>Bisons</a:t>
            </a:r>
            <a:r>
              <a:rPr lang="en-US" dirty="0" smtClean="0"/>
              <a:t>";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Cooper Black" pitchFamily="18" charset="0"/>
              </a:rPr>
              <a:t>Php</a:t>
            </a:r>
            <a:r>
              <a:rPr lang="en-US" i="1" dirty="0" smtClean="0">
                <a:latin typeface="Cooper Black" pitchFamily="18" charset="0"/>
              </a:rPr>
              <a:t> operation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echo("Go </a:t>
            </a:r>
            <a:r>
              <a:rPr lang="en-US" dirty="0" err="1" smtClean="0"/>
              <a:t>Bisons</a:t>
            </a:r>
            <a:r>
              <a:rPr lang="en-US" dirty="0" smtClean="0"/>
              <a:t>"); // same thing </a:t>
            </a:r>
          </a:p>
          <a:p>
            <a:r>
              <a:rPr lang="en-US" dirty="0" smtClean="0"/>
              <a:t>print("Go </a:t>
            </a:r>
            <a:r>
              <a:rPr lang="en-US" dirty="0" err="1" smtClean="0"/>
              <a:t>Bisons</a:t>
            </a:r>
            <a:r>
              <a:rPr lang="en-US" dirty="0" smtClean="0"/>
              <a:t>"); // same thing</a:t>
            </a:r>
          </a:p>
          <a:p>
            <a:pPr lvl="0"/>
            <a:r>
              <a:rPr lang="en-US" dirty="0" err="1" smtClean="0"/>
              <a:t>printcan</a:t>
            </a:r>
            <a:r>
              <a:rPr lang="en-US" dirty="0" smtClean="0"/>
              <a:t> only accept one argument, and echo can accept any number of arguments.  </a:t>
            </a:r>
            <a:r>
              <a:rPr lang="en-US" dirty="0" err="1" smtClean="0"/>
              <a:t>Printreturns</a:t>
            </a:r>
            <a:r>
              <a:rPr lang="en-US" dirty="0" smtClean="0"/>
              <a:t> a value that indicates if the print statement succeeded. </a:t>
            </a:r>
          </a:p>
          <a:p>
            <a:pPr lvl="0"/>
            <a:r>
              <a:rPr lang="en-US" dirty="0" smtClean="0"/>
              <a:t>Variables are interpolated inside of strings unless single quotes are used. </a:t>
            </a:r>
          </a:p>
          <a:p>
            <a:r>
              <a:rPr lang="en-US" dirty="0" smtClean="0"/>
              <a:t>$a = "guts"; </a:t>
            </a:r>
          </a:p>
          <a:p>
            <a:r>
              <a:rPr lang="en-US" dirty="0" smtClean="0"/>
              <a:t>echo "You have $a."; // prints "You have guts." </a:t>
            </a:r>
          </a:p>
          <a:p>
            <a:r>
              <a:rPr lang="en-US" dirty="0" smtClean="0"/>
              <a:t>echo 'You have $a.'; // prints "You have $a."</a:t>
            </a:r>
          </a:p>
          <a:p>
            <a:pPr lvl="0"/>
            <a:r>
              <a:rPr lang="en-US" dirty="0" smtClean="0"/>
              <a:t>Escape sequences: \n (newline), \r (carriage-return), \t (tab), \$ ($), \” (“), \\ (\) </a:t>
            </a:r>
          </a:p>
          <a:p>
            <a:r>
              <a:rPr lang="en-US" dirty="0" smtClean="0"/>
              <a:t>echo "a\\b\</a:t>
            </a:r>
            <a:r>
              <a:rPr lang="en-US" dirty="0" err="1" smtClean="0"/>
              <a:t>tc</a:t>
            </a:r>
            <a:r>
              <a:rPr lang="en-US" dirty="0" smtClean="0"/>
              <a:t>\$d"; // prints "a\b </a:t>
            </a:r>
            <a:r>
              <a:rPr lang="en-US" dirty="0" err="1" smtClean="0"/>
              <a:t>c$d</a:t>
            </a:r>
            <a:r>
              <a:rPr lang="en-US" dirty="0" smtClean="0"/>
              <a:t>" </a:t>
            </a:r>
          </a:p>
          <a:p>
            <a:r>
              <a:rPr lang="en-US" dirty="0" smtClean="0"/>
              <a:t>echo 'a\\b\</a:t>
            </a:r>
            <a:r>
              <a:rPr lang="en-US" dirty="0" err="1" smtClean="0"/>
              <a:t>tc</a:t>
            </a:r>
            <a:r>
              <a:rPr lang="en-US" dirty="0" smtClean="0"/>
              <a:t>\$d'; // prints "a\b\</a:t>
            </a:r>
            <a:r>
              <a:rPr lang="en-US" dirty="0" err="1" smtClean="0"/>
              <a:t>tc</a:t>
            </a:r>
            <a:r>
              <a:rPr lang="en-US" dirty="0" smtClean="0"/>
              <a:t>\$d". Only \\ is converted. </a:t>
            </a:r>
          </a:p>
          <a:p>
            <a:pPr lvl="0"/>
            <a:r>
              <a:rPr lang="en-US" dirty="0" err="1" smtClean="0"/>
              <a:t>Printf</a:t>
            </a:r>
            <a:r>
              <a:rPr lang="en-US" dirty="0" smtClean="0"/>
              <a:t> works like C’s counter-part. </a:t>
            </a:r>
          </a:p>
          <a:p>
            <a:pPr lvl="0"/>
            <a:r>
              <a:rPr lang="en-US" dirty="0" smtClean="0"/>
              <a:t>$title = "X-Men"; </a:t>
            </a:r>
          </a:p>
          <a:p>
            <a:pPr lvl="0"/>
            <a:r>
              <a:rPr lang="en-US" dirty="0" smtClean="0"/>
              <a:t>$amount = 54.235; </a:t>
            </a:r>
          </a:p>
          <a:p>
            <a:pPr lvl="0"/>
            <a:r>
              <a:rPr lang="en-US" dirty="0" err="1" smtClean="0"/>
              <a:t>printf</a:t>
            </a:r>
            <a:r>
              <a:rPr lang="en-US" dirty="0" smtClean="0"/>
              <a:t>("The movie &lt;b&gt;%s&lt;/b&gt; made %2.2f million.", $</a:t>
            </a:r>
            <a:r>
              <a:rPr lang="en-US" dirty="0" err="1" smtClean="0"/>
              <a:t>title,$amount</a:t>
            </a:r>
            <a:r>
              <a:rPr lang="en-US" dirty="0" smtClean="0"/>
              <a:t>); </a:t>
            </a:r>
          </a:p>
          <a:p>
            <a:r>
              <a:rPr lang="en-US" dirty="0" smtClean="0"/>
              <a:t>// prints "The movie &lt;b&gt;X-Men&lt;/b&gt; made 54.23 million."</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Cooper Black" pitchFamily="18" charset="0"/>
              </a:rPr>
              <a:t>Php</a:t>
            </a:r>
            <a:r>
              <a:rPr lang="en-US" i="1" dirty="0" smtClean="0">
                <a:latin typeface="Cooper Black" pitchFamily="18" charset="0"/>
              </a:rPr>
              <a:t> operation</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smtClean="0"/>
              <a:t>Output shortcut from within HTML: </a:t>
            </a:r>
          </a:p>
          <a:p>
            <a:r>
              <a:rPr lang="en-US" dirty="0" smtClean="0"/>
              <a:t>Hello, &lt;b&gt;&lt;?= $name ?&gt;&lt;/b&gt;  is the same as  Hello, &lt;b&gt;&lt;?</a:t>
            </a:r>
            <a:r>
              <a:rPr lang="en-US" dirty="0" err="1" smtClean="0"/>
              <a:t>php</a:t>
            </a:r>
            <a:r>
              <a:rPr lang="en-US" dirty="0" smtClean="0"/>
              <a:t> echo $name ?&gt;&lt;/b&gt;</a:t>
            </a:r>
          </a:p>
          <a:p>
            <a:pPr lvl="0"/>
            <a:r>
              <a:rPr lang="en-US" b="1" dirty="0" smtClean="0"/>
              <a:t>Choice structures </a:t>
            </a:r>
            <a:endParaRPr lang="en-US" dirty="0" smtClean="0"/>
          </a:p>
          <a:p>
            <a:r>
              <a:rPr lang="en-US" dirty="0" smtClean="0"/>
              <a:t>if($x &gt; 0) </a:t>
            </a:r>
          </a:p>
          <a:p>
            <a:r>
              <a:rPr lang="en-US" dirty="0" smtClean="0"/>
              <a:t>$y = 5; // {} not required for only one statement </a:t>
            </a:r>
          </a:p>
          <a:p>
            <a:r>
              <a:rPr lang="en-US" dirty="0" smtClean="0"/>
              <a:t>if($a) { // tests if $a is true or non-zero or anon-empty string </a:t>
            </a:r>
          </a:p>
          <a:p>
            <a:r>
              <a:rPr lang="en-US" dirty="0" smtClean="0"/>
              <a:t>print($b); </a:t>
            </a:r>
          </a:p>
          <a:p>
            <a:r>
              <a:rPr lang="en-US" dirty="0" smtClean="0"/>
              <a:t>$b++; </a:t>
            </a:r>
          </a:p>
          <a:p>
            <a:r>
              <a:rPr lang="en-US" dirty="0" smtClean="0"/>
              <a:t>} </a:t>
            </a:r>
          </a:p>
          <a:p>
            <a:r>
              <a:rPr lang="en-US" dirty="0" smtClean="0"/>
              <a:t>else</a:t>
            </a:r>
          </a:p>
          <a:p>
            <a:r>
              <a:rPr lang="en-US" dirty="0" smtClean="0"/>
              <a:t>print($c);</a:t>
            </a:r>
          </a:p>
          <a:p>
            <a:r>
              <a:rPr lang="en-US" dirty="0" smtClean="0"/>
              <a:t>if($a &gt; $b) </a:t>
            </a:r>
          </a:p>
          <a:p>
            <a:r>
              <a:rPr lang="en-US" dirty="0" smtClean="0"/>
              <a:t>print "a is bigger than b"; </a:t>
            </a:r>
          </a:p>
          <a:p>
            <a:r>
              <a:rPr lang="en-US" dirty="0" err="1" smtClean="0"/>
              <a:t>elseif</a:t>
            </a:r>
            <a:r>
              <a:rPr lang="en-US" dirty="0" smtClean="0"/>
              <a:t>($a == $b) // use "</a:t>
            </a:r>
            <a:r>
              <a:rPr lang="en-US" dirty="0" err="1" smtClean="0"/>
              <a:t>elseif</a:t>
            </a:r>
            <a:r>
              <a:rPr lang="en-US" dirty="0" smtClean="0"/>
              <a:t>" or "else if" </a:t>
            </a:r>
          </a:p>
          <a:p>
            <a:r>
              <a:rPr lang="en-US" dirty="0" smtClean="0"/>
              <a:t>print "a is equal to b"; </a:t>
            </a:r>
          </a:p>
          <a:p>
            <a:r>
              <a:rPr lang="en-US" dirty="0" smtClean="0"/>
              <a:t>else</a:t>
            </a:r>
          </a:p>
          <a:p>
            <a:r>
              <a:rPr lang="en-US" dirty="0" smtClean="0"/>
              <a:t>print "a is smaller than b";</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Cooper Black" pitchFamily="18" charset="0"/>
              </a:rPr>
              <a:t>Php</a:t>
            </a:r>
            <a:r>
              <a:rPr lang="en-US" i="1" dirty="0" smtClean="0">
                <a:latin typeface="Cooper Black" pitchFamily="18" charset="0"/>
              </a:rPr>
              <a:t> operation</a:t>
            </a:r>
            <a:endParaRPr lang="en-US" dirty="0"/>
          </a:p>
        </p:txBody>
      </p:sp>
      <p:sp>
        <p:nvSpPr>
          <p:cNvPr id="3" name="Content Placeholder 2"/>
          <p:cNvSpPr>
            <a:spLocks noGrp="1"/>
          </p:cNvSpPr>
          <p:nvPr>
            <p:ph idx="1"/>
          </p:nvPr>
        </p:nvSpPr>
        <p:spPr/>
        <p:txBody>
          <a:bodyPr>
            <a:normAutofit fontScale="47500" lnSpcReduction="20000"/>
          </a:bodyPr>
          <a:lstStyle/>
          <a:p>
            <a:pPr lvl="0"/>
            <a:r>
              <a:rPr lang="en-US" b="1" dirty="0" smtClean="0"/>
              <a:t>switch(</a:t>
            </a:r>
            <a:r>
              <a:rPr lang="en-US" dirty="0" smtClean="0"/>
              <a:t>$</a:t>
            </a:r>
            <a:r>
              <a:rPr lang="en-US" dirty="0" err="1" smtClean="0"/>
              <a:t>vehicle_type</a:t>
            </a:r>
            <a:r>
              <a:rPr lang="en-US" dirty="0" smtClean="0"/>
              <a:t>) { // works for integers, floats, or strings </a:t>
            </a:r>
          </a:p>
          <a:p>
            <a:r>
              <a:rPr lang="en-US" dirty="0" err="1" smtClean="0"/>
              <a:t>case"car</a:t>
            </a:r>
            <a:r>
              <a:rPr lang="en-US" dirty="0" smtClean="0"/>
              <a:t>": $car++; </a:t>
            </a:r>
          </a:p>
          <a:p>
            <a:r>
              <a:rPr lang="en-US" dirty="0" smtClean="0"/>
              <a:t>break; </a:t>
            </a:r>
          </a:p>
          <a:p>
            <a:r>
              <a:rPr lang="en-US" dirty="0" err="1" smtClean="0"/>
              <a:t>case"truck</a:t>
            </a:r>
            <a:r>
              <a:rPr lang="en-US" dirty="0" smtClean="0"/>
              <a:t>": $truck++;</a:t>
            </a:r>
          </a:p>
          <a:p>
            <a:r>
              <a:rPr lang="en-US" dirty="0" smtClean="0"/>
              <a:t> break; </a:t>
            </a:r>
          </a:p>
          <a:p>
            <a:r>
              <a:rPr lang="en-US" dirty="0" err="1" smtClean="0"/>
              <a:t>case"suv</a:t>
            </a:r>
            <a:r>
              <a:rPr lang="en-US" dirty="0" smtClean="0"/>
              <a:t>": $</a:t>
            </a:r>
            <a:r>
              <a:rPr lang="en-US" dirty="0" err="1" smtClean="0"/>
              <a:t>suv</a:t>
            </a:r>
            <a:r>
              <a:rPr lang="en-US" dirty="0" smtClean="0"/>
              <a:t>++;</a:t>
            </a:r>
          </a:p>
          <a:p>
            <a:r>
              <a:rPr lang="en-US" dirty="0" smtClean="0"/>
              <a:t> break; </a:t>
            </a:r>
          </a:p>
          <a:p>
            <a:r>
              <a:rPr lang="en-US" dirty="0" smtClean="0"/>
              <a:t>default: $other++;</a:t>
            </a:r>
          </a:p>
          <a:p>
            <a:r>
              <a:rPr lang="en-US" dirty="0" smtClean="0"/>
              <a:t>}</a:t>
            </a:r>
          </a:p>
          <a:p>
            <a:pPr lvl="0"/>
            <a:r>
              <a:rPr lang="en-US" b="1" dirty="0" smtClean="0"/>
              <a:t>Looping structures </a:t>
            </a:r>
            <a:endParaRPr lang="en-US" dirty="0" smtClean="0"/>
          </a:p>
          <a:p>
            <a:r>
              <a:rPr lang="en-US" dirty="0" smtClean="0"/>
              <a:t>while($n &lt; 10) { </a:t>
            </a:r>
          </a:p>
          <a:p>
            <a:r>
              <a:rPr lang="en-US" dirty="0" smtClean="0"/>
              <a:t>print("$n "); </a:t>
            </a:r>
          </a:p>
          <a:p>
            <a:r>
              <a:rPr lang="en-US" dirty="0" smtClean="0"/>
              <a:t>$n++; </a:t>
            </a:r>
          </a:p>
          <a:p>
            <a:r>
              <a:rPr lang="en-US" dirty="0" smtClean="0"/>
              <a:t>} </a:t>
            </a:r>
          </a:p>
          <a:p>
            <a:r>
              <a:rPr lang="en-US" dirty="0" smtClean="0"/>
              <a:t>do{ </a:t>
            </a:r>
          </a:p>
          <a:p>
            <a:r>
              <a:rPr lang="en-US" dirty="0" smtClean="0"/>
              <a:t>print("$n "); </a:t>
            </a:r>
          </a:p>
          <a:p>
            <a:r>
              <a:rPr lang="en-US" dirty="0" smtClean="0"/>
              <a:t>$n++; </a:t>
            </a:r>
          </a:p>
          <a:p>
            <a:r>
              <a:rPr lang="en-US" dirty="0" smtClean="0"/>
              <a:t>} while($n &lt; 10);</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i="1" dirty="0" smtClean="0">
                <a:latin typeface="Cooper Black" pitchFamily="18" charset="0"/>
              </a:rPr>
              <a:t/>
            </a:r>
            <a:br>
              <a:rPr lang="en-US" sz="7300" i="1" dirty="0" smtClean="0">
                <a:latin typeface="Cooper Black" pitchFamily="18" charset="0"/>
              </a:rPr>
            </a:br>
            <a:r>
              <a:rPr lang="en-US" sz="7300" i="1" dirty="0" err="1" smtClean="0">
                <a:latin typeface="Cooper Black" pitchFamily="18" charset="0"/>
              </a:rPr>
              <a:t>Php</a:t>
            </a:r>
            <a:r>
              <a:rPr lang="en-US" sz="7300" i="1" dirty="0" smtClean="0">
                <a:latin typeface="Cooper Black" pitchFamily="18" charset="0"/>
              </a:rPr>
              <a:t> </a:t>
            </a:r>
            <a:r>
              <a:rPr lang="en-US" sz="7300" i="1" dirty="0" smtClean="0">
                <a:latin typeface="Cooper Black" pitchFamily="18" charset="0"/>
              </a:rPr>
              <a:t>array</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Array </a:t>
            </a:r>
          </a:p>
          <a:p>
            <a:r>
              <a:rPr lang="en-US" dirty="0" smtClean="0"/>
              <a:t>( </a:t>
            </a:r>
          </a:p>
          <a:p>
            <a:r>
              <a:rPr lang="en-US" dirty="0" smtClean="0"/>
              <a:t>[CO] =&gt; Denver </a:t>
            </a:r>
          </a:p>
          <a:p>
            <a:r>
              <a:rPr lang="en-US" dirty="0" smtClean="0"/>
              <a:t>[AR] =&gt; Little Rock </a:t>
            </a:r>
          </a:p>
          <a:p>
            <a:r>
              <a:rPr lang="en-US" dirty="0" smtClean="0"/>
              <a:t>) </a:t>
            </a:r>
          </a:p>
          <a:p>
            <a:pPr lvl="0"/>
            <a:r>
              <a:rPr lang="en-US" dirty="0" smtClean="0"/>
              <a:t>Pull values out of an array: </a:t>
            </a:r>
          </a:p>
          <a:p>
            <a:r>
              <a:rPr lang="en-US" dirty="0" smtClean="0"/>
              <a:t>$colors = array("red", "green", "blue"); </a:t>
            </a:r>
          </a:p>
          <a:p>
            <a:r>
              <a:rPr lang="en-US" dirty="0" smtClean="0"/>
              <a:t>list($c1, $c2) = $colors; </a:t>
            </a:r>
          </a:p>
          <a:p>
            <a:r>
              <a:rPr lang="en-US" dirty="0" smtClean="0"/>
              <a:t>print("$c1 and $c2"); // prints "red and green"</a:t>
            </a:r>
          </a:p>
          <a:p>
            <a:pPr lvl="0"/>
            <a:r>
              <a:rPr lang="en-US" dirty="0" smtClean="0"/>
              <a:t>Delete from an array: </a:t>
            </a:r>
          </a:p>
          <a:p>
            <a:r>
              <a:rPr lang="en-US" dirty="0" smtClean="0"/>
              <a:t>unset($colors[1]); // $colors now contains red and </a:t>
            </a:r>
            <a:r>
              <a:rPr lang="en-US" dirty="0" err="1" smtClean="0"/>
              <a:t>blueat</a:t>
            </a:r>
            <a:r>
              <a:rPr lang="en-US" dirty="0" smtClean="0"/>
              <a:t> indexes 0 and 2.</a:t>
            </a:r>
          </a:p>
          <a:p>
            <a:pPr lvl="0"/>
            <a:r>
              <a:rPr lang="en-US" dirty="0" smtClean="0"/>
              <a:t>Extracting array keys and values: </a:t>
            </a:r>
          </a:p>
          <a:p>
            <a:r>
              <a:rPr lang="en-US" dirty="0" smtClean="0"/>
              <a:t>$states = </a:t>
            </a:r>
            <a:r>
              <a:rPr lang="en-US" dirty="0" err="1" smtClean="0"/>
              <a:t>array_keys</a:t>
            </a:r>
            <a:r>
              <a:rPr lang="en-US" dirty="0" smtClean="0"/>
              <a:t>($capitals); // $states is ("CO", "AR") </a:t>
            </a:r>
          </a:p>
          <a:p>
            <a:r>
              <a:rPr lang="en-US" dirty="0" smtClean="0"/>
              <a:t>$cities = </a:t>
            </a:r>
            <a:r>
              <a:rPr lang="en-US" dirty="0" err="1" smtClean="0"/>
              <a:t>array_values</a:t>
            </a:r>
            <a:r>
              <a:rPr lang="en-US" dirty="0" smtClean="0"/>
              <a:t>($capitals); // $cities is ("Denver", "Little Rock")</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i="1" dirty="0" smtClean="0">
                <a:latin typeface="Cooper Black" pitchFamily="18" charset="0"/>
              </a:rPr>
              <a:t/>
            </a:r>
            <a:br>
              <a:rPr lang="en-US" sz="6700" i="1" dirty="0" smtClean="0">
                <a:latin typeface="Cooper Black" pitchFamily="18" charset="0"/>
              </a:rPr>
            </a:br>
            <a:r>
              <a:rPr lang="en-US" sz="6700" i="1" dirty="0" err="1" smtClean="0">
                <a:latin typeface="Cooper Black" pitchFamily="18" charset="0"/>
              </a:rPr>
              <a:t>Php</a:t>
            </a:r>
            <a:r>
              <a:rPr lang="en-US" sz="6700" i="1" dirty="0" smtClean="0">
                <a:latin typeface="Cooper Black" pitchFamily="18" charset="0"/>
              </a:rPr>
              <a:t> </a:t>
            </a:r>
            <a:r>
              <a:rPr lang="en-US" sz="6700" i="1" dirty="0" smtClean="0">
                <a:latin typeface="Cooper Black" pitchFamily="18" charset="0"/>
              </a:rPr>
              <a:t>array</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Iterating through an array: </a:t>
            </a:r>
          </a:p>
          <a:p>
            <a:r>
              <a:rPr lang="en-US" dirty="0" smtClean="0"/>
              <a:t>$heroes = array('Spider-Man', 'Hulk', 'Wolverine');</a:t>
            </a:r>
          </a:p>
          <a:p>
            <a:r>
              <a:rPr lang="en-US" dirty="0" err="1" smtClean="0"/>
              <a:t>foreach</a:t>
            </a:r>
            <a:r>
              <a:rPr lang="en-US" dirty="0" smtClean="0"/>
              <a:t>($heroes as $name) </a:t>
            </a:r>
          </a:p>
          <a:p>
            <a:r>
              <a:rPr lang="en-US" dirty="0" smtClean="0"/>
              <a:t>print("$name&lt;</a:t>
            </a:r>
            <a:r>
              <a:rPr lang="en-US" dirty="0" err="1" smtClean="0"/>
              <a:t>br</a:t>
            </a:r>
            <a:r>
              <a:rPr lang="en-US" dirty="0" smtClean="0"/>
              <a:t> /&gt;"); // prints all three in order </a:t>
            </a:r>
          </a:p>
          <a:p>
            <a:r>
              <a:rPr lang="en-US" dirty="0" err="1" smtClean="0"/>
              <a:t>foreach</a:t>
            </a:r>
            <a:r>
              <a:rPr lang="en-US" dirty="0" smtClean="0"/>
              <a:t>($capitals as $state =&gt; $city) </a:t>
            </a:r>
          </a:p>
          <a:p>
            <a:r>
              <a:rPr lang="en-US" dirty="0" smtClean="0"/>
              <a:t>print("$city is the capital of $state.&lt;</a:t>
            </a:r>
            <a:r>
              <a:rPr lang="en-US" dirty="0" err="1" smtClean="0"/>
              <a:t>br</a:t>
            </a:r>
            <a:r>
              <a:rPr lang="en-US" dirty="0" smtClean="0"/>
              <a:t> /&gt;"); </a:t>
            </a:r>
          </a:p>
          <a:p>
            <a:pPr lvl="0"/>
            <a:r>
              <a:rPr lang="en-US" dirty="0" smtClean="0"/>
              <a:t>Treat an array like a stack: </a:t>
            </a:r>
          </a:p>
          <a:p>
            <a:r>
              <a:rPr lang="en-US" dirty="0" err="1" smtClean="0"/>
              <a:t>array_push</a:t>
            </a:r>
            <a:r>
              <a:rPr lang="en-US" dirty="0" smtClean="0"/>
              <a:t>($heroes, 'Iron Man'); // Pushed onto end of array </a:t>
            </a:r>
          </a:p>
          <a:p>
            <a:r>
              <a:rPr lang="en-US" dirty="0" smtClean="0"/>
              <a:t>$heroes[] = 'Captain America'; // Same thing as </a:t>
            </a:r>
            <a:r>
              <a:rPr lang="en-US" dirty="0" err="1" smtClean="0"/>
              <a:t>array_push</a:t>
            </a:r>
            <a:r>
              <a:rPr lang="en-US" dirty="0" smtClean="0"/>
              <a:t> </a:t>
            </a:r>
          </a:p>
          <a:p>
            <a:r>
              <a:rPr lang="en-US" dirty="0" smtClean="0"/>
              <a:t>$h = </a:t>
            </a:r>
            <a:r>
              <a:rPr lang="en-US" dirty="0" err="1" smtClean="0"/>
              <a:t>array_pop</a:t>
            </a:r>
            <a:r>
              <a:rPr lang="en-US" dirty="0" smtClean="0"/>
              <a:t>($heroes); // Pops off last element (Iron Man) </a:t>
            </a:r>
          </a:p>
          <a:p>
            <a:pPr lvl="0"/>
            <a:r>
              <a:rPr lang="en-US" dirty="0" smtClean="0"/>
              <a:t>Size of an array: </a:t>
            </a:r>
          </a:p>
          <a:p>
            <a:r>
              <a:rPr lang="en-US" dirty="0" smtClean="0"/>
              <a:t>$</a:t>
            </a:r>
            <a:r>
              <a:rPr lang="en-US" dirty="0" err="1" smtClean="0"/>
              <a:t>num_items</a:t>
            </a:r>
            <a:r>
              <a:rPr lang="en-US" dirty="0" smtClean="0"/>
              <a:t> = count($heroes); // returns 3</a:t>
            </a:r>
          </a:p>
          <a:p>
            <a:pPr lvl="0"/>
            <a:r>
              <a:rPr lang="en-US" dirty="0" smtClean="0"/>
              <a:t>Sort an array: </a:t>
            </a:r>
          </a:p>
          <a:p>
            <a:r>
              <a:rPr lang="en-US" dirty="0" smtClean="0"/>
              <a:t>sort($heroes); // Heroes are now in alphabetical order (lowest to highest) </a:t>
            </a:r>
          </a:p>
          <a:p>
            <a:r>
              <a:rPr lang="en-US" dirty="0" err="1" smtClean="0"/>
              <a:t>rsort</a:t>
            </a:r>
            <a:r>
              <a:rPr lang="en-US" dirty="0" smtClean="0"/>
              <a:t>($heroes); // Reverse alphabetical order (</a:t>
            </a:r>
            <a:r>
              <a:rPr lang="en-US" dirty="0" err="1" smtClean="0"/>
              <a:t>highestto</a:t>
            </a:r>
            <a:r>
              <a:rPr lang="en-US" dirty="0" smtClean="0"/>
              <a:t> lowest)</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Cooper Black" pitchFamily="18" charset="0"/>
              </a:rPr>
              <a:t/>
            </a:r>
            <a:br>
              <a:rPr lang="en-US" b="1" i="1" dirty="0" smtClean="0">
                <a:latin typeface="Cooper Black" pitchFamily="18" charset="0"/>
              </a:rPr>
            </a:br>
            <a:r>
              <a:rPr lang="en-US" sz="5300" b="1" i="1" dirty="0" err="1" smtClean="0">
                <a:latin typeface="Cooper Black" pitchFamily="18" charset="0"/>
              </a:rPr>
              <a:t>Php</a:t>
            </a:r>
            <a:r>
              <a:rPr lang="en-US" sz="5300" b="1" i="1" dirty="0" smtClean="0">
                <a:latin typeface="Cooper Black" pitchFamily="18" charset="0"/>
              </a:rPr>
              <a:t> </a:t>
            </a:r>
            <a:r>
              <a:rPr lang="en-US" sz="5300" b="1" i="1" dirty="0" smtClean="0">
                <a:latin typeface="Cooper Black" pitchFamily="18" charset="0"/>
              </a:rPr>
              <a:t>loop</a:t>
            </a:r>
            <a:r>
              <a:rPr lang="en-US" sz="5300" i="1" dirty="0" smtClean="0"/>
              <a:t/>
            </a:r>
            <a:br>
              <a:rPr lang="en-US" sz="5300" i="1" dirty="0" smtClean="0"/>
            </a:b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smtClean="0"/>
              <a:t>For loop</a:t>
            </a:r>
            <a:endParaRPr lang="en-US" dirty="0" smtClean="0"/>
          </a:p>
          <a:p>
            <a:r>
              <a:rPr lang="en-US" dirty="0" smtClean="0"/>
              <a:t>for( initialization; condition; increment ){</a:t>
            </a:r>
          </a:p>
          <a:p>
            <a:r>
              <a:rPr lang="en-US" dirty="0" smtClean="0"/>
              <a:t>		loop body</a:t>
            </a:r>
          </a:p>
          <a:p>
            <a:r>
              <a:rPr lang="en-US" dirty="0" smtClean="0"/>
              <a:t>}</a:t>
            </a:r>
          </a:p>
          <a:p>
            <a:pPr lvl="0"/>
            <a:r>
              <a:rPr lang="en-US" b="1" dirty="0" err="1" smtClean="0"/>
              <a:t>Foreach</a:t>
            </a:r>
            <a:r>
              <a:rPr lang="en-US" b="1" dirty="0" smtClean="0"/>
              <a:t> loop</a:t>
            </a:r>
            <a:endParaRPr lang="en-US" dirty="0" smtClean="0"/>
          </a:p>
          <a:p>
            <a:r>
              <a:rPr lang="en-US" dirty="0" err="1" smtClean="0"/>
              <a:t>foreach</a:t>
            </a:r>
            <a:r>
              <a:rPr lang="en-US" dirty="0" smtClean="0"/>
              <a:t>( array as [key=&gt;]value ){</a:t>
            </a:r>
          </a:p>
          <a:p>
            <a:r>
              <a:rPr lang="en-US" dirty="0" smtClean="0"/>
              <a:t>		loop body</a:t>
            </a:r>
          </a:p>
          <a:p>
            <a:r>
              <a:rPr lang="en-US" dirty="0" smtClean="0"/>
              <a:t>}</a:t>
            </a:r>
          </a:p>
          <a:p>
            <a:pPr lvl="0"/>
            <a:r>
              <a:rPr lang="en-US" b="1" dirty="0" smtClean="0"/>
              <a:t>Example</a:t>
            </a:r>
            <a:endParaRPr lang="en-US" dirty="0" smtClean="0"/>
          </a:p>
          <a:p>
            <a:r>
              <a:rPr lang="en-US" dirty="0" smtClean="0"/>
              <a:t>$</a:t>
            </a:r>
            <a:r>
              <a:rPr lang="en-US" dirty="0" err="1" smtClean="0"/>
              <a:t>arr</a:t>
            </a:r>
            <a:r>
              <a:rPr lang="en-US" dirty="0" smtClean="0"/>
              <a:t> = array(“name”=&gt;”</a:t>
            </a:r>
            <a:r>
              <a:rPr lang="en-US" dirty="0" err="1" smtClean="0"/>
              <a:t>Abebe</a:t>
            </a:r>
            <a:r>
              <a:rPr lang="en-US" dirty="0" smtClean="0"/>
              <a:t>”, “dept”=&gt;”CS”, “year”=&gt;3, “</a:t>
            </a:r>
            <a:r>
              <a:rPr lang="en-US" dirty="0" err="1" smtClean="0"/>
              <a:t>cgpa</a:t>
            </a:r>
            <a:r>
              <a:rPr lang="en-US" dirty="0" smtClean="0"/>
              <a:t>”=&gt;3.5);</a:t>
            </a:r>
          </a:p>
          <a:p>
            <a:r>
              <a:rPr lang="en-US" dirty="0" err="1" smtClean="0"/>
              <a:t>foreach</a:t>
            </a:r>
            <a:r>
              <a:rPr lang="en-US" dirty="0" smtClean="0"/>
              <a:t>( $</a:t>
            </a:r>
            <a:r>
              <a:rPr lang="en-US" dirty="0" err="1" smtClean="0"/>
              <a:t>arr</a:t>
            </a:r>
            <a:r>
              <a:rPr lang="en-US" dirty="0" smtClean="0"/>
              <a:t> as $key=&gt;$value ){</a:t>
            </a:r>
          </a:p>
          <a:p>
            <a:r>
              <a:rPr lang="en-US" dirty="0" smtClean="0"/>
              <a:t>	echo $key . “ = “ . $value . “&lt;</a:t>
            </a:r>
            <a:r>
              <a:rPr lang="en-US" dirty="0" err="1" smtClean="0"/>
              <a:t>br</a:t>
            </a:r>
            <a:r>
              <a:rPr lang="en-US" dirty="0" smtClean="0"/>
              <a:t>&gt;”;</a:t>
            </a:r>
          </a:p>
          <a:p>
            <a:r>
              <a:rPr lang="en-US" dirty="0" smtClean="0"/>
              <a:t>}</a:t>
            </a:r>
          </a:p>
          <a:p>
            <a:r>
              <a:rPr lang="en-US" dirty="0" smtClean="0"/>
              <a:t>//output</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latin typeface="Cooper Black" pitchFamily="18" charset="0"/>
              </a:rPr>
              <a:t>Php</a:t>
            </a:r>
            <a:r>
              <a:rPr lang="en-US" b="1" i="1" dirty="0" smtClean="0">
                <a:latin typeface="Cooper Black" pitchFamily="18" charset="0"/>
              </a:rPr>
              <a:t> loop</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name = </a:t>
            </a:r>
            <a:r>
              <a:rPr lang="en-US" dirty="0" err="1" smtClean="0"/>
              <a:t>Abebe</a:t>
            </a:r>
            <a:endParaRPr lang="en-US" dirty="0" smtClean="0"/>
          </a:p>
          <a:p>
            <a:r>
              <a:rPr lang="en-US" dirty="0" smtClean="0"/>
              <a:t>dept = CS</a:t>
            </a:r>
          </a:p>
          <a:p>
            <a:r>
              <a:rPr lang="en-US" dirty="0" smtClean="0"/>
              <a:t>year = 3</a:t>
            </a:r>
          </a:p>
          <a:p>
            <a:r>
              <a:rPr lang="en-US" dirty="0" err="1" smtClean="0"/>
              <a:t>cgpa</a:t>
            </a:r>
            <a:r>
              <a:rPr lang="en-US" dirty="0" smtClean="0"/>
              <a:t> = 3.5</a:t>
            </a:r>
          </a:p>
          <a:p>
            <a:pPr lvl="0"/>
            <a:r>
              <a:rPr lang="en-US" b="1" dirty="0" smtClean="0"/>
              <a:t>While loop</a:t>
            </a:r>
            <a:endParaRPr lang="en-US" dirty="0" smtClean="0"/>
          </a:p>
          <a:p>
            <a:r>
              <a:rPr lang="en-US" dirty="0" smtClean="0"/>
              <a:t>while( condition ){</a:t>
            </a:r>
          </a:p>
          <a:p>
            <a:r>
              <a:rPr lang="en-US" dirty="0" smtClean="0"/>
              <a:t>	loop body</a:t>
            </a:r>
          </a:p>
          <a:p>
            <a:r>
              <a:rPr lang="en-US" dirty="0" smtClean="0"/>
              <a:t>}</a:t>
            </a:r>
          </a:p>
          <a:p>
            <a:pPr lvl="0"/>
            <a:r>
              <a:rPr lang="en-US" b="1" dirty="0" smtClean="0"/>
              <a:t>Do-while loop</a:t>
            </a:r>
            <a:endParaRPr lang="en-US" dirty="0" smtClean="0"/>
          </a:p>
          <a:p>
            <a:r>
              <a:rPr lang="en-US" dirty="0" smtClean="0"/>
              <a:t>do{</a:t>
            </a:r>
          </a:p>
          <a:p>
            <a:r>
              <a:rPr lang="en-US" dirty="0" smtClean="0"/>
              <a:t>	loop body</a:t>
            </a:r>
          </a:p>
          <a:p>
            <a:r>
              <a:rPr lang="en-US" dirty="0" smtClean="0"/>
              <a:t>}while( condition );</a:t>
            </a:r>
          </a:p>
          <a:p>
            <a:pPr lvl="0"/>
            <a:r>
              <a:rPr lang="en-US" dirty="0" smtClean="0"/>
              <a:t>break</a:t>
            </a:r>
          </a:p>
          <a:p>
            <a:r>
              <a:rPr lang="en-US" dirty="0" smtClean="0"/>
              <a:t>ends execution of the current for, </a:t>
            </a:r>
            <a:r>
              <a:rPr lang="en-US" dirty="0" err="1" smtClean="0"/>
              <a:t>foreach</a:t>
            </a:r>
            <a:r>
              <a:rPr lang="en-US" dirty="0" smtClean="0"/>
              <a:t>, while, do-while or switch structure. </a:t>
            </a:r>
          </a:p>
          <a:p>
            <a:r>
              <a:rPr lang="en-US" dirty="0" smtClean="0"/>
              <a:t>accepts an optional numeric argument which tells it how many nested enclosing structures are to be broken out of.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latin typeface="Cooper Black" pitchFamily="18" charset="0"/>
              </a:rPr>
              <a:t>Php</a:t>
            </a:r>
            <a:r>
              <a:rPr lang="en-US" b="1" i="1" dirty="0" smtClean="0">
                <a:latin typeface="Cooper Black" pitchFamily="18" charset="0"/>
              </a:rPr>
              <a:t> loop</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continue</a:t>
            </a:r>
          </a:p>
          <a:p>
            <a:r>
              <a:rPr lang="en-US" dirty="0" smtClean="0"/>
              <a:t>used within looping structures to skip the rest of the current loop iteration</a:t>
            </a:r>
          </a:p>
          <a:p>
            <a:r>
              <a:rPr lang="en-US" dirty="0" smtClean="0"/>
              <a:t>execution continues at the condition evaluation and then the beginning of the next iteration</a:t>
            </a:r>
          </a:p>
          <a:p>
            <a:pPr lvl="0"/>
            <a:r>
              <a:rPr lang="en-US" dirty="0" smtClean="0"/>
              <a:t>return</a:t>
            </a:r>
          </a:p>
          <a:p>
            <a:r>
              <a:rPr lang="en-US" dirty="0" smtClean="0"/>
              <a:t>If called from within a function, the </a:t>
            </a:r>
            <a:r>
              <a:rPr lang="en-US" b="1" dirty="0" smtClean="0"/>
              <a:t> return </a:t>
            </a:r>
            <a:r>
              <a:rPr lang="en-US" dirty="0" smtClean="0"/>
              <a:t>statement immediately ends execution of the current function, and returns its argument as the value of the function call</a:t>
            </a:r>
          </a:p>
          <a:p>
            <a:r>
              <a:rPr lang="en-US" dirty="0" smtClean="0"/>
              <a:t>If </a:t>
            </a:r>
            <a:r>
              <a:rPr lang="en-US" b="1" dirty="0" smtClean="0"/>
              <a:t>return </a:t>
            </a:r>
            <a:r>
              <a:rPr lang="en-US" dirty="0" smtClean="0"/>
              <a:t>is called from within the main script file, then script execution ends.</a:t>
            </a:r>
          </a:p>
          <a:p>
            <a:r>
              <a:rPr lang="en-US" dirty="0" smtClean="0"/>
              <a:t>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019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latin typeface="Agency FB" pitchFamily="34" charset="0"/>
                <a:cs typeface="Andalus" pitchFamily="2" charset="-78"/>
              </a:rPr>
              <a:t>We discuss about </a:t>
            </a:r>
            <a:br>
              <a:rPr lang="en-US" dirty="0" smtClean="0">
                <a:latin typeface="Agency FB" pitchFamily="34" charset="0"/>
                <a:cs typeface="Andalus" pitchFamily="2" charset="-78"/>
              </a:rPr>
            </a:br>
            <a:r>
              <a:rPr lang="en-US" dirty="0" smtClean="0">
                <a:latin typeface="Agency FB" pitchFamily="34" charset="0"/>
                <a:cs typeface="Andalus" pitchFamily="2" charset="-78"/>
              </a:rPr>
              <a:t>Something very unique and </a:t>
            </a:r>
            <a:br>
              <a:rPr lang="en-US" dirty="0" smtClean="0">
                <a:latin typeface="Agency FB" pitchFamily="34" charset="0"/>
                <a:cs typeface="Andalus" pitchFamily="2" charset="-78"/>
              </a:rPr>
            </a:br>
            <a:r>
              <a:rPr lang="en-US" dirty="0" smtClean="0">
                <a:latin typeface="Agency FB" pitchFamily="34" charset="0"/>
                <a:cs typeface="Andalus" pitchFamily="2" charset="-78"/>
              </a:rPr>
              <a:t>Something  useful for your company </a:t>
            </a:r>
            <a:br>
              <a:rPr lang="en-US" dirty="0" smtClean="0">
                <a:latin typeface="Agency FB" pitchFamily="34" charset="0"/>
                <a:cs typeface="Andalus" pitchFamily="2" charset="-78"/>
              </a:rPr>
            </a:br>
            <a:r>
              <a:rPr lang="en-US" dirty="0" smtClean="0">
                <a:latin typeface="Agency FB" pitchFamily="34" charset="0"/>
                <a:cs typeface="Andalus" pitchFamily="2" charset="-78"/>
              </a:rPr>
              <a:t> In this session learning PHP straight forward.  </a:t>
            </a:r>
            <a:r>
              <a:rPr lang="en-US" dirty="0" smtClean="0"/>
              <a:t/>
            </a:r>
            <a:br>
              <a:rPr lang="en-US" dirty="0" smtClean="0"/>
            </a:br>
            <a:r>
              <a:rPr lang="en-US" dirty="0" smtClean="0"/>
              <a:t>    </a:t>
            </a:r>
            <a:br>
              <a:rPr lang="en-US" dirty="0" smtClean="0"/>
            </a:br>
            <a:endParaRPr lang="en-US" dirty="0"/>
          </a:p>
        </p:txBody>
      </p:sp>
      <p:pic>
        <p:nvPicPr>
          <p:cNvPr id="4" name="Content Placeholder 3" descr="vlcsnap-2015-02-18-00h38m07s213.png"/>
          <p:cNvPicPr>
            <a:picLocks noGrp="1" noChangeAspect="1"/>
          </p:cNvPicPr>
          <p:nvPr>
            <p:ph idx="1"/>
          </p:nvPr>
        </p:nvPicPr>
        <p:blipFill>
          <a:blip r:embed="rId3">
            <a:lum bright="3000"/>
          </a:blip>
          <a:stretch>
            <a:fillRect/>
          </a:stretch>
        </p:blipFill>
        <p:spPr>
          <a:xfrm>
            <a:off x="914400" y="304800"/>
            <a:ext cx="7467600" cy="2590800"/>
          </a:xfrm>
          <a:prstGeom prst="rect">
            <a:avLst/>
          </a:prstGeom>
          <a:noFill/>
          <a:ln>
            <a:noFill/>
          </a:ln>
          <a:scene3d>
            <a:camera prst="isometricLeftDown">
              <a:rot lat="20162843" lon="3049118" rev="19575315"/>
            </a:camera>
            <a:lightRig rig="threePt" dir="t"/>
          </a:scene3d>
        </p:spPr>
      </p:pic>
      <p:sp>
        <p:nvSpPr>
          <p:cNvPr id="5" name="Date Placeholder 4"/>
          <p:cNvSpPr>
            <a:spLocks noGrp="1"/>
          </p:cNvSpPr>
          <p:nvPr>
            <p:ph type="dt" sz="half" idx="10"/>
          </p:nvPr>
        </p:nvSpPr>
        <p:spPr/>
        <p:txBody>
          <a:bodyPr/>
          <a:lstStyle/>
          <a:p>
            <a:fld id="{A3C5EE30-02CD-4186-87D4-BA7109C824BA}" type="datetime1">
              <a:rPr lang="en-US" smtClean="0"/>
              <a:pPr/>
              <a:t>3/8/2015</a:t>
            </a:fld>
            <a:endParaRPr lang="en-US"/>
          </a:p>
        </p:txBody>
      </p:sp>
      <p:sp>
        <p:nvSpPr>
          <p:cNvPr id="7" name="Footer Placeholder 6"/>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run PHP?</a:t>
            </a:r>
            <a:endParaRPr lang="en-US" dirty="0"/>
          </a:p>
        </p:txBody>
      </p:sp>
      <p:sp>
        <p:nvSpPr>
          <p:cNvPr id="3" name="Content Placeholder 2"/>
          <p:cNvSpPr>
            <a:spLocks noGrp="1"/>
          </p:cNvSpPr>
          <p:nvPr>
            <p:ph idx="1"/>
          </p:nvPr>
        </p:nvSpPr>
        <p:spPr/>
        <p:txBody>
          <a:bodyPr/>
          <a:lstStyle/>
          <a:p>
            <a:r>
              <a:rPr lang="en-US" dirty="0" smtClean="0"/>
              <a:t>A text editor (like Sublime Notepad or Dreamweaver)</a:t>
            </a:r>
          </a:p>
          <a:p>
            <a:r>
              <a:rPr lang="en-US" dirty="0" smtClean="0"/>
              <a:t>A web server to save all the file (Apache)</a:t>
            </a:r>
          </a:p>
          <a:p>
            <a:r>
              <a:rPr lang="en-US" dirty="0" smtClean="0"/>
              <a:t>A database to store data/information (MySQL)</a:t>
            </a:r>
          </a:p>
          <a:p>
            <a:r>
              <a:rPr lang="en-US" dirty="0" smtClean="0"/>
              <a:t>A browser to view the script in (Firefox, Chrome)  in short to see the result </a:t>
            </a:r>
          </a:p>
          <a:p>
            <a:r>
              <a:rPr lang="en-US" dirty="0" smtClean="0"/>
              <a:t>XAMMP Package provider all the above …</a:t>
            </a:r>
          </a:p>
          <a:p>
            <a:endParaRPr lang="en-US" dirty="0" smtClean="0"/>
          </a:p>
          <a:p>
            <a:pPr>
              <a:buNone/>
            </a:pPr>
            <a:endParaRPr lang="en-US" dirty="0"/>
          </a:p>
        </p:txBody>
      </p:sp>
      <p:sp>
        <p:nvSpPr>
          <p:cNvPr id="4" name="Date Placeholder 3"/>
          <p:cNvSpPr>
            <a:spLocks noGrp="1"/>
          </p:cNvSpPr>
          <p:nvPr>
            <p:ph type="dt" sz="half" idx="10"/>
          </p:nvPr>
        </p:nvSpPr>
        <p:spPr/>
        <p:txBody>
          <a:bodyPr/>
          <a:lstStyle/>
          <a:p>
            <a:fld id="{7AD3F2E6-E94B-48CB-9A0E-5C1FE24176FF}"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 BY PHP?</a:t>
            </a:r>
            <a:endParaRPr lang="en-US" dirty="0"/>
          </a:p>
        </p:txBody>
      </p:sp>
      <p:sp>
        <p:nvSpPr>
          <p:cNvPr id="3" name="Content Placeholder 2"/>
          <p:cNvSpPr>
            <a:spLocks noGrp="1"/>
          </p:cNvSpPr>
          <p:nvPr>
            <p:ph idx="1"/>
          </p:nvPr>
        </p:nvSpPr>
        <p:spPr/>
        <p:txBody>
          <a:bodyPr>
            <a:normAutofit lnSpcReduction="10000"/>
          </a:bodyPr>
          <a:lstStyle/>
          <a:p>
            <a:r>
              <a:rPr lang="en-US" dirty="0" smtClean="0"/>
              <a:t>We still can create CMS(Content Management System) Using PHP</a:t>
            </a:r>
          </a:p>
          <a:p>
            <a:r>
              <a:rPr lang="en-US" dirty="0" smtClean="0"/>
              <a:t>We can create E-commerce sites using PHP </a:t>
            </a:r>
          </a:p>
          <a:p>
            <a:r>
              <a:rPr lang="en-US" dirty="0" smtClean="0"/>
              <a:t>Facebook, wordpress, joomla  &amp;  </a:t>
            </a:r>
            <a:r>
              <a:rPr lang="en-US" dirty="0" err="1" smtClean="0"/>
              <a:t>Zend</a:t>
            </a:r>
            <a:r>
              <a:rPr lang="en-US" dirty="0" smtClean="0"/>
              <a:t> are the live example of PHP</a:t>
            </a:r>
          </a:p>
          <a:p>
            <a:r>
              <a:rPr lang="en-US" dirty="0" smtClean="0"/>
              <a:t>We can create Facebook Applications using PHP </a:t>
            </a:r>
          </a:p>
          <a:p>
            <a:r>
              <a:rPr lang="en-US" dirty="0" smtClean="0"/>
              <a:t>Desktop Applications can also be created now using PHP </a:t>
            </a:r>
          </a:p>
        </p:txBody>
      </p:sp>
      <p:sp>
        <p:nvSpPr>
          <p:cNvPr id="4" name="Date Placeholder 3"/>
          <p:cNvSpPr>
            <a:spLocks noGrp="1"/>
          </p:cNvSpPr>
          <p:nvPr>
            <p:ph type="dt" sz="half" idx="10"/>
          </p:nvPr>
        </p:nvSpPr>
        <p:spPr/>
        <p:txBody>
          <a:bodyPr/>
          <a:lstStyle/>
          <a:p>
            <a:fld id="{C3FB52DF-2046-4E0E-853D-55F4524BE138}"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v ASP</a:t>
            </a:r>
            <a:endParaRPr lang="en-US" dirty="0"/>
          </a:p>
        </p:txBody>
      </p:sp>
      <p:sp>
        <p:nvSpPr>
          <p:cNvPr id="3" name="Content Placeholder 2"/>
          <p:cNvSpPr>
            <a:spLocks noGrp="1"/>
          </p:cNvSpPr>
          <p:nvPr>
            <p:ph idx="1"/>
          </p:nvPr>
        </p:nvSpPr>
        <p:spPr/>
        <p:txBody>
          <a:bodyPr/>
          <a:lstStyle/>
          <a:p>
            <a:r>
              <a:rPr lang="en-US" sz="2800" dirty="0" smtClean="0"/>
              <a:t>PHP is an open source web programming language which is free to use and easy to write.</a:t>
            </a:r>
          </a:p>
          <a:p>
            <a:r>
              <a:rPr lang="en-US" sz="2800" dirty="0" smtClean="0"/>
              <a:t>ASP is a framework by Microsoft which is not free and not easy to write.</a:t>
            </a:r>
          </a:p>
          <a:p>
            <a:pPr>
              <a:buNone/>
            </a:pPr>
            <a:r>
              <a:rPr lang="en-US" sz="2800" dirty="0" smtClean="0"/>
              <a:t>  But </a:t>
            </a:r>
          </a:p>
          <a:p>
            <a:r>
              <a:rPr lang="en-US" sz="2800" dirty="0" smtClean="0">
                <a:solidFill>
                  <a:srgbClr val="0070C0"/>
                </a:solidFill>
                <a:latin typeface="Algerian" pitchFamily="82" charset="0"/>
                <a:cs typeface="Aharoni" pitchFamily="2" charset="-79"/>
              </a:rPr>
              <a:t>PHP has 65% share in the market which is the majority in web developing world.</a:t>
            </a:r>
          </a:p>
          <a:p>
            <a:endParaRPr lang="en-US" sz="2800" dirty="0" smtClean="0"/>
          </a:p>
          <a:p>
            <a:endParaRPr lang="en-US" dirty="0"/>
          </a:p>
        </p:txBody>
      </p:sp>
      <p:sp>
        <p:nvSpPr>
          <p:cNvPr id="4" name="Date Placeholder 3"/>
          <p:cNvSpPr>
            <a:spLocks noGrp="1"/>
          </p:cNvSpPr>
          <p:nvPr>
            <p:ph type="dt" sz="half" idx="10"/>
          </p:nvPr>
        </p:nvSpPr>
        <p:spPr/>
        <p:txBody>
          <a:bodyPr/>
          <a:lstStyle/>
          <a:p>
            <a:fld id="{5C065F28-77A7-43FD-92DB-C345AC628783}"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PHP works ?</a:t>
            </a:r>
            <a:endParaRPr lang="en-US" b="1" dirty="0"/>
          </a:p>
        </p:txBody>
      </p:sp>
      <p:pic>
        <p:nvPicPr>
          <p:cNvPr id="6" name="Content Placeholder 5" descr="php1.png"/>
          <p:cNvPicPr>
            <a:picLocks noGrp="1" noChangeAspect="1"/>
          </p:cNvPicPr>
          <p:nvPr>
            <p:ph idx="1"/>
          </p:nvPr>
        </p:nvPicPr>
        <p:blipFill>
          <a:blip r:embed="rId2"/>
          <a:stretch>
            <a:fillRect/>
          </a:stretch>
        </p:blipFill>
        <p:spPr>
          <a:xfrm>
            <a:off x="990600" y="1143000"/>
            <a:ext cx="7772400" cy="4648200"/>
          </a:xfrm>
        </p:spPr>
      </p:pic>
      <p:sp>
        <p:nvSpPr>
          <p:cNvPr id="4" name="Date Placeholder 3"/>
          <p:cNvSpPr>
            <a:spLocks noGrp="1"/>
          </p:cNvSpPr>
          <p:nvPr>
            <p:ph type="dt" sz="half" idx="10"/>
          </p:nvPr>
        </p:nvSpPr>
        <p:spPr/>
        <p:txBody>
          <a:bodyPr/>
          <a:lstStyle/>
          <a:p>
            <a:fld id="{1B191484-FBBD-4930-8CDF-48CAB6832517}" type="datetime1">
              <a:rPr lang="en-US" smtClean="0"/>
              <a:pPr/>
              <a:t>3/8/2015</a:t>
            </a:fld>
            <a:endParaRPr lang="en-US"/>
          </a:p>
        </p:txBody>
      </p:sp>
      <p:sp>
        <p:nvSpPr>
          <p:cNvPr id="7" name="Footer Placeholder 6"/>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endParaRPr lang="en-US" sz="9600" b="1" dirty="0" smtClean="0">
              <a:latin typeface="Chiller" pitchFamily="82" charset="0"/>
            </a:endParaRPr>
          </a:p>
          <a:p>
            <a:r>
              <a:rPr lang="en-US" sz="9600" b="1" dirty="0" smtClean="0">
                <a:latin typeface="Chiller" pitchFamily="82" charset="0"/>
              </a:rPr>
              <a:t>End of Session </a:t>
            </a:r>
            <a:r>
              <a:rPr lang="en-US" sz="9600" b="1" dirty="0" smtClean="0">
                <a:latin typeface="Chiller" pitchFamily="82" charset="0"/>
              </a:rPr>
              <a:t>One</a:t>
            </a:r>
            <a:endParaRPr lang="en-US" b="1" dirty="0">
              <a:latin typeface="Chiller" pitchFamily="82" charset="0"/>
            </a:endParaRPr>
          </a:p>
        </p:txBody>
      </p:sp>
      <p:sp>
        <p:nvSpPr>
          <p:cNvPr id="4" name="Date Placeholder 3"/>
          <p:cNvSpPr>
            <a:spLocks noGrp="1"/>
          </p:cNvSpPr>
          <p:nvPr>
            <p:ph type="dt" sz="half" idx="10"/>
          </p:nvPr>
        </p:nvSpPr>
        <p:spPr/>
        <p:txBody>
          <a:bodyPr/>
          <a:lstStyle/>
          <a:p>
            <a:fld id="{BCBCEE05-7271-42E6-96D1-1724018F9C2E}" type="datetime1">
              <a:rPr lang="en-US" smtClean="0"/>
              <a:pPr/>
              <a:t>3/8/2015</a:t>
            </a:fld>
            <a:endParaRPr lang="en-US"/>
          </a:p>
        </p:txBody>
      </p:sp>
      <p:sp>
        <p:nvSpPr>
          <p:cNvPr id="6" name="Footer Placeholder 5"/>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i="1" u="sng" dirty="0" smtClean="0">
                <a:latin typeface="Cooper Black" pitchFamily="18" charset="0"/>
              </a:rPr>
              <a:t/>
            </a:r>
            <a:br>
              <a:rPr lang="en-US" sz="6000" b="1" i="1" u="sng" dirty="0" smtClean="0">
                <a:latin typeface="Cooper Black" pitchFamily="18" charset="0"/>
              </a:rPr>
            </a:br>
            <a:r>
              <a:rPr lang="en-US" sz="6000" b="1" i="1" u="sng" dirty="0" err="1" smtClean="0">
                <a:latin typeface="Cooper Black" pitchFamily="18" charset="0"/>
              </a:rPr>
              <a:t>Php</a:t>
            </a:r>
            <a:r>
              <a:rPr lang="en-US" sz="6000" b="1" i="1" u="sng" dirty="0" smtClean="0">
                <a:latin typeface="Cooper Black" pitchFamily="18" charset="0"/>
              </a:rPr>
              <a:t> </a:t>
            </a:r>
            <a:r>
              <a:rPr lang="en-US" sz="6000" b="1" i="1" u="sng" dirty="0" smtClean="0">
                <a:latin typeface="Cooper Black" pitchFamily="18" charset="0"/>
              </a:rPr>
              <a:t>Basic</a:t>
            </a:r>
            <a:r>
              <a:rPr lang="en-US" sz="6000" b="1" dirty="0" smtClean="0"/>
              <a:t/>
            </a:r>
            <a:br>
              <a:rPr lang="en-US" sz="6000" b="1" dirty="0" smtClean="0"/>
            </a:br>
            <a:endParaRPr lang="en-US" sz="6000" dirty="0"/>
          </a:p>
        </p:txBody>
      </p:sp>
      <p:sp>
        <p:nvSpPr>
          <p:cNvPr id="3" name="Content Placeholder 2"/>
          <p:cNvSpPr>
            <a:spLocks noGrp="1"/>
          </p:cNvSpPr>
          <p:nvPr>
            <p:ph idx="1"/>
          </p:nvPr>
        </p:nvSpPr>
        <p:spPr/>
        <p:txBody>
          <a:bodyPr>
            <a:normAutofit fontScale="70000" lnSpcReduction="20000"/>
          </a:bodyPr>
          <a:lstStyle/>
          <a:p>
            <a:r>
              <a:rPr lang="en-US" sz="3400" b="1" i="1" dirty="0" err="1" smtClean="0">
                <a:latin typeface="Cooper Black" pitchFamily="18" charset="0"/>
              </a:rPr>
              <a:t>Php</a:t>
            </a:r>
            <a:r>
              <a:rPr lang="en-US" sz="3400" b="1" i="1" dirty="0" smtClean="0">
                <a:latin typeface="Cooper Black" pitchFamily="18" charset="0"/>
              </a:rPr>
              <a:t> overview </a:t>
            </a:r>
          </a:p>
          <a:p>
            <a:pPr lvl="0"/>
            <a:r>
              <a:rPr lang="en-US" sz="3400" dirty="0" smtClean="0"/>
              <a:t>Hypertext Preprocessor (originally named Personal Home Page Tools)</a:t>
            </a:r>
          </a:p>
          <a:p>
            <a:pPr lvl="0"/>
            <a:r>
              <a:rPr lang="en-US" sz="3400" dirty="0" smtClean="0"/>
              <a:t>Invented by </a:t>
            </a:r>
            <a:r>
              <a:rPr lang="en-US" sz="3400" dirty="0" err="1" smtClean="0"/>
              <a:t>Rasmus</a:t>
            </a:r>
            <a:r>
              <a:rPr lang="en-US" sz="3400" dirty="0" smtClean="0"/>
              <a:t> </a:t>
            </a:r>
            <a:r>
              <a:rPr lang="en-US" sz="3400" dirty="0" err="1" smtClean="0"/>
              <a:t>Lerdorf</a:t>
            </a:r>
            <a:r>
              <a:rPr lang="en-US" sz="3400" dirty="0" smtClean="0"/>
              <a:t> in 1994 and is now under the Apache Software Foundation.</a:t>
            </a:r>
          </a:p>
          <a:p>
            <a:pPr lvl="0"/>
            <a:r>
              <a:rPr lang="en-US" sz="3400" dirty="0" smtClean="0"/>
              <a:t>Supports many types of databases: </a:t>
            </a:r>
            <a:r>
              <a:rPr lang="en-US" sz="3400" dirty="0" err="1" smtClean="0"/>
              <a:t>MySQL</a:t>
            </a:r>
            <a:r>
              <a:rPr lang="en-US" sz="3400" dirty="0" smtClean="0"/>
              <a:t>, Oracle, ODBC (for MS Access and SQL Server), </a:t>
            </a:r>
            <a:r>
              <a:rPr lang="en-US" sz="3400" dirty="0" err="1" smtClean="0"/>
              <a:t>SQLite</a:t>
            </a:r>
            <a:r>
              <a:rPr lang="en-US" sz="3400" dirty="0" smtClean="0"/>
              <a:t>, etc</a:t>
            </a:r>
          </a:p>
          <a:p>
            <a:pPr lvl="0"/>
            <a:r>
              <a:rPr lang="en-US" sz="3400" b="1" dirty="0" smtClean="0"/>
              <a:t>WAMP, LAMP, and MAMP</a:t>
            </a:r>
            <a:endParaRPr lang="en-US" sz="3400" dirty="0" smtClean="0"/>
          </a:p>
          <a:p>
            <a:pPr lvl="0"/>
            <a:r>
              <a:rPr lang="en-US" sz="3400" dirty="0" smtClean="0"/>
              <a:t>WAMP is an acronym for Apache, </a:t>
            </a:r>
            <a:r>
              <a:rPr lang="en-US" sz="3400" dirty="0" err="1" smtClean="0"/>
              <a:t>MySQL</a:t>
            </a:r>
            <a:r>
              <a:rPr lang="en-US" sz="3400" dirty="0" smtClean="0"/>
              <a:t>, and PHP on Windows.</a:t>
            </a:r>
          </a:p>
          <a:p>
            <a:pPr lvl="0"/>
            <a:r>
              <a:rPr lang="en-US" sz="3400" dirty="0" smtClean="0"/>
              <a:t>LAMP is an acronym for Apache, </a:t>
            </a:r>
            <a:r>
              <a:rPr lang="en-US" sz="3400" dirty="0" err="1" smtClean="0"/>
              <a:t>MySQL</a:t>
            </a:r>
            <a:r>
              <a:rPr lang="en-US" sz="3400" dirty="0" smtClean="0"/>
              <a:t>, and PHP on Linux.</a:t>
            </a:r>
          </a:p>
          <a:p>
            <a:pPr lvl="0"/>
            <a:r>
              <a:rPr lang="en-US" sz="3400" dirty="0" smtClean="0"/>
              <a:t>MAMP is an acronym for Apache, </a:t>
            </a:r>
            <a:r>
              <a:rPr lang="en-US" sz="3400" dirty="0" err="1" smtClean="0"/>
              <a:t>MySQL</a:t>
            </a:r>
            <a:r>
              <a:rPr lang="en-US" sz="3400" dirty="0" smtClean="0"/>
              <a:t>, and PHP on Macintosh.</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Cooper Black" pitchFamily="18" charset="0"/>
              </a:rPr>
              <a:t/>
            </a:r>
            <a:br>
              <a:rPr lang="en-US" b="1" i="1" dirty="0" smtClean="0">
                <a:latin typeface="Cooper Black" pitchFamily="18" charset="0"/>
              </a:rPr>
            </a:br>
            <a:r>
              <a:rPr lang="en-US" b="1" i="1" dirty="0" err="1" smtClean="0">
                <a:latin typeface="Cooper Black" pitchFamily="18" charset="0"/>
              </a:rPr>
              <a:t>Php</a:t>
            </a:r>
            <a:r>
              <a:rPr lang="en-US" b="1" i="1" dirty="0" smtClean="0">
                <a:latin typeface="Cooper Black" pitchFamily="18" charset="0"/>
              </a:rPr>
              <a:t> </a:t>
            </a:r>
            <a:r>
              <a:rPr lang="en-US" b="1" i="1" dirty="0" smtClean="0">
                <a:latin typeface="Cooper Black" pitchFamily="18" charset="0"/>
              </a:rPr>
              <a:t>overview </a:t>
            </a:r>
            <a:br>
              <a:rPr lang="en-US" b="1" i="1" dirty="0" smtClean="0">
                <a:latin typeface="Cooper Black" pitchFamily="18" charset="0"/>
              </a:rPr>
            </a:b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smtClean="0"/>
              <a:t>Apache, PHP, and </a:t>
            </a:r>
            <a:r>
              <a:rPr lang="en-US" b="1" dirty="0" err="1" smtClean="0"/>
              <a:t>MySQL</a:t>
            </a:r>
            <a:endParaRPr lang="en-US" dirty="0" smtClean="0"/>
          </a:p>
          <a:p>
            <a:pPr lvl="0"/>
            <a:r>
              <a:rPr lang="en-US" b="1" dirty="0" smtClean="0"/>
              <a:t>Apache</a:t>
            </a:r>
            <a:r>
              <a:rPr lang="en-US" dirty="0" smtClean="0"/>
              <a:t> is a free open source Web server. Apache has been the most popular web server on the Internet since April 1996. According to a recent </a:t>
            </a:r>
            <a:r>
              <a:rPr lang="en-US" dirty="0" err="1" smtClean="0"/>
              <a:t>Netcraft</a:t>
            </a:r>
            <a:r>
              <a:rPr lang="en-US" dirty="0" smtClean="0"/>
              <a:t> survey 62% of all Web sites on the Internet are using Apache. This makes Apache more widely used than all other Web servers combined. Microsoft’s Web server named Microsoft IIS has less than a third of the market share.</a:t>
            </a:r>
          </a:p>
          <a:p>
            <a:pPr lvl="0"/>
            <a:r>
              <a:rPr lang="en-US" b="1" dirty="0" smtClean="0"/>
              <a:t>PHP</a:t>
            </a:r>
            <a:r>
              <a:rPr lang="en-US" dirty="0" smtClean="0"/>
              <a:t> is a free open source scripting language designed for producing dynamic, database-driven web pages. PHP is a recursive acronym for "PHP: Hypertext Preprocessor". </a:t>
            </a:r>
            <a:r>
              <a:rPr lang="en-US" dirty="0" err="1" smtClean="0"/>
              <a:t>PHPis</a:t>
            </a:r>
            <a:r>
              <a:rPr lang="en-US" dirty="0" smtClean="0"/>
              <a:t> installed on more than 20 million websites and 1 million web servers. </a:t>
            </a:r>
          </a:p>
          <a:p>
            <a:pPr lvl="0"/>
            <a:r>
              <a:rPr lang="en-US" b="1" dirty="0" err="1" smtClean="0"/>
              <a:t>MySQL</a:t>
            </a:r>
            <a:r>
              <a:rPr lang="en-US" dirty="0" smtClean="0"/>
              <a:t> is a free open source relational database management system (RDBMS). </a:t>
            </a:r>
            <a:r>
              <a:rPr lang="en-US" dirty="0" err="1" smtClean="0"/>
              <a:t>MySQLhas</a:t>
            </a:r>
            <a:r>
              <a:rPr lang="en-US" dirty="0" smtClean="0"/>
              <a:t> more than 11 million installations..</a:t>
            </a:r>
          </a:p>
          <a:p>
            <a:pPr lvl="0"/>
            <a:r>
              <a:rPr lang="en-US" dirty="0" smtClean="0"/>
              <a:t>PHP is a </a:t>
            </a:r>
            <a:r>
              <a:rPr lang="en-US" dirty="0" err="1" smtClean="0"/>
              <a:t>scriptinglanguage</a:t>
            </a:r>
            <a:r>
              <a:rPr lang="en-US" dirty="0" smtClean="0"/>
              <a:t> – it gets </a:t>
            </a:r>
            <a:r>
              <a:rPr lang="en-US" dirty="0" err="1" smtClean="0"/>
              <a:t>interpretedinstead</a:t>
            </a:r>
            <a:r>
              <a:rPr lang="en-US" dirty="0" smtClean="0"/>
              <a:t> of being </a:t>
            </a:r>
            <a:r>
              <a:rPr lang="en-US" dirty="0" err="1" smtClean="0"/>
              <a:t>compiledlike</a:t>
            </a:r>
            <a:r>
              <a:rPr lang="en-US" dirty="0" smtClean="0"/>
              <a:t> C++ and Java.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latin typeface="Cooper Black" pitchFamily="18" charset="0"/>
              </a:rPr>
              <a:t>Php</a:t>
            </a:r>
            <a:r>
              <a:rPr lang="en-US" b="1" i="1" dirty="0" smtClean="0">
                <a:latin typeface="Cooper Black" pitchFamily="18" charset="0"/>
              </a:rPr>
              <a:t> overview</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9600" dirty="0" smtClean="0"/>
              <a:t>Unlike JavaScript which is executed by the web browser, all PHP code is executed on the web server. </a:t>
            </a:r>
          </a:p>
          <a:p>
            <a:pPr lvl="0"/>
            <a:r>
              <a:rPr lang="en-US" sz="9600" dirty="0" smtClean="0"/>
              <a:t>The syntax is very similar to Perl and </a:t>
            </a:r>
          </a:p>
          <a:p>
            <a:pPr lvl="0"/>
            <a:r>
              <a:rPr lang="en-US" sz="9600" dirty="0" smtClean="0"/>
              <a:t> Variables are case sensitive, function names are not, and statements must be terminated with a semicolon. </a:t>
            </a:r>
          </a:p>
          <a:p>
            <a:pPr lvl="0"/>
            <a:r>
              <a:rPr lang="en-US" sz="9600" dirty="0" smtClean="0"/>
              <a:t>PHP code should be placed between &lt;? code?&gt;or &lt;?</a:t>
            </a:r>
            <a:r>
              <a:rPr lang="en-US" sz="9600" dirty="0" err="1" smtClean="0"/>
              <a:t>php</a:t>
            </a:r>
            <a:r>
              <a:rPr lang="en-US" sz="9600" dirty="0" smtClean="0"/>
              <a:t> code?&gt;tags. </a:t>
            </a:r>
          </a:p>
          <a:p>
            <a:pPr lvl="0"/>
            <a:r>
              <a:rPr lang="en-US" sz="9600" dirty="0" smtClean="0"/>
              <a:t>The second method is preferred so your scripts are XML compatible. There is no limitation as to where PHP code can be inserted. </a:t>
            </a:r>
          </a:p>
          <a:p>
            <a:pPr lvl="0"/>
            <a:r>
              <a:rPr lang="en-US" sz="9600" dirty="0" smtClean="0"/>
              <a:t>To see information about how PHP is configured, version information, and the settings of all environment variables (e.g., HTTP_USER_AGENT and QUERY_STRING),call the </a:t>
            </a:r>
            <a:r>
              <a:rPr lang="en-US" sz="9600" dirty="0" err="1" smtClean="0"/>
              <a:t>phpinfo</a:t>
            </a:r>
            <a:r>
              <a:rPr lang="en-US" sz="9600" dirty="0" smtClean="0"/>
              <a:t>()function in any script.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latin typeface="Cooper Black" pitchFamily="18" charset="0"/>
              </a:rPr>
              <a:t>Php</a:t>
            </a:r>
            <a:r>
              <a:rPr lang="en-US" b="1" i="1" dirty="0" smtClean="0">
                <a:latin typeface="Cooper Black" pitchFamily="18" charset="0"/>
              </a:rPr>
              <a:t> overview</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a:t>
            </a:r>
            <a:r>
              <a:rPr lang="en-US" dirty="0" err="1" smtClean="0"/>
              <a:t>php.inifile</a:t>
            </a:r>
            <a:r>
              <a:rPr lang="en-US" dirty="0" smtClean="0"/>
              <a:t> is the main configuration file for PHP. It can be edited by the system administrator </a:t>
            </a:r>
            <a:r>
              <a:rPr lang="en-US" dirty="0" err="1" smtClean="0"/>
              <a:t>tochange</a:t>
            </a:r>
            <a:r>
              <a:rPr lang="en-US" dirty="0" smtClean="0"/>
              <a:t> any of the configuration settings. A </a:t>
            </a:r>
            <a:r>
              <a:rPr lang="en-US" dirty="0" err="1" smtClean="0"/>
              <a:t>changeto</a:t>
            </a:r>
            <a:r>
              <a:rPr lang="en-US" dirty="0" smtClean="0"/>
              <a:t> this file requires the web server be restarted </a:t>
            </a:r>
            <a:r>
              <a:rPr lang="en-US" dirty="0" err="1" smtClean="0"/>
              <a:t>sincethe</a:t>
            </a:r>
            <a:r>
              <a:rPr lang="en-US" dirty="0" smtClean="0"/>
              <a:t> file is only read once when the web server starts up. (The </a:t>
            </a:r>
            <a:r>
              <a:rPr lang="en-US" dirty="0" err="1" smtClean="0"/>
              <a:t>phpinfo</a:t>
            </a:r>
            <a:r>
              <a:rPr lang="en-US" dirty="0" smtClean="0"/>
              <a:t>()function reports the location of php.ini on the server.)</a:t>
            </a:r>
          </a:p>
          <a:p>
            <a:pPr lvl="0"/>
            <a:r>
              <a:rPr lang="en-US" dirty="0" smtClean="0"/>
              <a:t>It’s a good idea to turn on error and warning output when developing your code so you don’t misuse PHP syntax in unintended ways. Place the following lines of code at the top of your script so errors will be reported in the rendered web page: </a:t>
            </a:r>
          </a:p>
          <a:p>
            <a:r>
              <a:rPr lang="en-US" dirty="0" err="1" smtClean="0"/>
              <a:t>ini_set</a:t>
            </a:r>
            <a:r>
              <a:rPr lang="en-US" dirty="0" smtClean="0"/>
              <a:t>('</a:t>
            </a:r>
            <a:r>
              <a:rPr lang="en-US" dirty="0" err="1" smtClean="0"/>
              <a:t>display_errors</a:t>
            </a:r>
            <a:r>
              <a:rPr lang="en-US" dirty="0" smtClean="0"/>
              <a:t>', '1');</a:t>
            </a:r>
          </a:p>
          <a:p>
            <a:r>
              <a:rPr lang="en-US" dirty="0" err="1" smtClean="0"/>
              <a:t>error_reporting</a:t>
            </a:r>
            <a:r>
              <a:rPr lang="en-US" dirty="0" smtClean="0"/>
              <a:t>(E_ALL | E_STRICT); </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i="1" dirty="0" smtClean="0">
                <a:latin typeface="Cooper Black" pitchFamily="18" charset="0"/>
              </a:rPr>
              <a:t/>
            </a:r>
            <a:br>
              <a:rPr lang="en-US" sz="6000" i="1" dirty="0" smtClean="0">
                <a:latin typeface="Cooper Black" pitchFamily="18" charset="0"/>
              </a:rPr>
            </a:br>
            <a:r>
              <a:rPr lang="en-US" sz="6000" i="1" dirty="0" err="1" smtClean="0">
                <a:latin typeface="Cooper Black" pitchFamily="18" charset="0"/>
              </a:rPr>
              <a:t>Php</a:t>
            </a:r>
            <a:r>
              <a:rPr lang="en-US" sz="6000" i="1" dirty="0" smtClean="0">
                <a:latin typeface="Cooper Black" pitchFamily="18" charset="0"/>
              </a:rPr>
              <a:t> </a:t>
            </a:r>
            <a:r>
              <a:rPr lang="en-US" sz="6000" i="1" dirty="0" smtClean="0">
                <a:latin typeface="Cooper Black" pitchFamily="18" charset="0"/>
              </a:rPr>
              <a:t>installation </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lvl="0"/>
            <a:r>
              <a:rPr lang="en-US" dirty="0" smtClean="0"/>
              <a:t>Start any kind of setup and version you have then follow the </a:t>
            </a:r>
            <a:r>
              <a:rPr lang="en-US" dirty="0" err="1" smtClean="0"/>
              <a:t>promots</a:t>
            </a:r>
            <a:r>
              <a:rPr lang="en-US" dirty="0" smtClean="0"/>
              <a:t>(XAMP,WAMP)</a:t>
            </a:r>
          </a:p>
          <a:p>
            <a:pPr lvl="0"/>
            <a:r>
              <a:rPr lang="en-US" dirty="0" smtClean="0"/>
              <a:t>For </a:t>
            </a:r>
            <a:r>
              <a:rPr lang="en-US" dirty="0" err="1" smtClean="0"/>
              <a:t>wamp</a:t>
            </a:r>
            <a:r>
              <a:rPr lang="en-US" dirty="0" smtClean="0"/>
              <a:t> server When installation window pops up with the </a:t>
            </a:r>
            <a:r>
              <a:rPr lang="en-US" dirty="0" err="1" smtClean="0"/>
              <a:t>promot</a:t>
            </a:r>
            <a:r>
              <a:rPr lang="en-US" dirty="0" smtClean="0"/>
              <a:t> ‘choose browser’ , choose your </a:t>
            </a:r>
            <a:r>
              <a:rPr lang="en-US" dirty="0" err="1" smtClean="0"/>
              <a:t>prefered</a:t>
            </a:r>
            <a:r>
              <a:rPr lang="en-US" dirty="0" smtClean="0"/>
              <a:t> internet browser.</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i="1" dirty="0" smtClean="0">
                <a:latin typeface="Cooper Black" pitchFamily="18" charset="0"/>
              </a:rPr>
              <a:t/>
            </a:r>
            <a:br>
              <a:rPr lang="en-US" sz="6000" i="1" dirty="0" smtClean="0">
                <a:latin typeface="Cooper Black" pitchFamily="18" charset="0"/>
              </a:rPr>
            </a:br>
            <a:r>
              <a:rPr lang="en-US" sz="6000" i="1" dirty="0" err="1" smtClean="0">
                <a:latin typeface="Cooper Black" pitchFamily="18" charset="0"/>
              </a:rPr>
              <a:t>Syntax&amp;Variable</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smtClean="0"/>
              <a:t>Comments </a:t>
            </a:r>
            <a:endParaRPr lang="en-US" dirty="0" smtClean="0"/>
          </a:p>
          <a:p>
            <a:pPr lvl="0"/>
            <a:r>
              <a:rPr lang="en-US" dirty="0" smtClean="0"/>
              <a:t>The three following styles are legal: </a:t>
            </a:r>
          </a:p>
          <a:p>
            <a:pPr lvl="0"/>
            <a:r>
              <a:rPr lang="en-US" dirty="0" smtClean="0"/>
              <a:t># Perl style single line comment </a:t>
            </a:r>
          </a:p>
          <a:p>
            <a:pPr lvl="0"/>
            <a:r>
              <a:rPr lang="en-US" dirty="0" smtClean="0"/>
              <a:t>// Single line comment </a:t>
            </a:r>
          </a:p>
          <a:p>
            <a:pPr lvl="0"/>
            <a:r>
              <a:rPr lang="en-US" dirty="0" smtClean="0"/>
              <a:t>/* Multiple </a:t>
            </a:r>
          </a:p>
          <a:p>
            <a:pPr lvl="0"/>
            <a:r>
              <a:rPr lang="en-US" dirty="0" smtClean="0"/>
              <a:t>line comments */</a:t>
            </a:r>
          </a:p>
          <a:p>
            <a:pPr lvl="0"/>
            <a:r>
              <a:rPr lang="en-US" dirty="0" smtClean="0"/>
              <a:t>Always starts with $ and letter or underscore.  Can be composed of numbers, underscores, and letters. </a:t>
            </a:r>
          </a:p>
          <a:p>
            <a:r>
              <a:rPr lang="en-US" dirty="0" smtClean="0"/>
              <a:t>$</a:t>
            </a:r>
            <a:r>
              <a:rPr lang="en-US" dirty="0" err="1" smtClean="0"/>
              <a:t>my_var</a:t>
            </a:r>
            <a:r>
              <a:rPr lang="en-US" dirty="0" smtClean="0"/>
              <a:t> = 10; </a:t>
            </a:r>
          </a:p>
          <a:p>
            <a:r>
              <a:rPr lang="en-US" dirty="0" smtClean="0"/>
              <a:t>$a_2nd_var = "bison";</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Cooper Black" pitchFamily="18" charset="0"/>
              </a:rPr>
              <a:t>Syntax&amp;Variable</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8000" dirty="0" smtClean="0"/>
              <a:t>Data types: integers, doubles (numbers with a decimal point), </a:t>
            </a:r>
            <a:r>
              <a:rPr lang="en-US" sz="8000" dirty="0" err="1" smtClean="0"/>
              <a:t>boolean</a:t>
            </a:r>
            <a:r>
              <a:rPr lang="en-US" sz="8000" dirty="0" smtClean="0"/>
              <a:t> (true or false), NULL, strings, arrays, objects, and resources (like database connections).Variables do not have to be declared and neither do their data types. </a:t>
            </a:r>
          </a:p>
          <a:p>
            <a:pPr lvl="0"/>
            <a:r>
              <a:rPr lang="en-US" sz="8000" dirty="0" smtClean="0"/>
              <a:t> Variables have a default value (0, empty </a:t>
            </a:r>
            <a:r>
              <a:rPr lang="en-US" sz="8000" dirty="0" err="1" smtClean="0"/>
              <a:t>string,false</a:t>
            </a:r>
            <a:r>
              <a:rPr lang="en-US" sz="8000" dirty="0" smtClean="0"/>
              <a:t>, or empty array) if they aren’t initialized before trying to use them. It’s always good practice to initialize all variables rather than relying on the default initialization value. If you try to use a </a:t>
            </a:r>
            <a:r>
              <a:rPr lang="en-US" sz="8000" dirty="0" err="1" smtClean="0"/>
              <a:t>variablebefore</a:t>
            </a:r>
            <a:r>
              <a:rPr lang="en-US" sz="8000" dirty="0" smtClean="0"/>
              <a:t> setting it to a value, strict error-reporting setting will give you an “Undefined variable” warning. </a:t>
            </a:r>
          </a:p>
          <a:p>
            <a:pPr lvl="0"/>
            <a:r>
              <a:rPr lang="en-US" sz="8000" dirty="0" smtClean="0"/>
              <a:t>All variables have local scope (i.e., they are accessible only within the function or block in which they are initialized). Global variables may only be accessed within a function by using the </a:t>
            </a:r>
            <a:r>
              <a:rPr lang="en-US" sz="8000" dirty="0" err="1" smtClean="0"/>
              <a:t>globalkeyword</a:t>
            </a:r>
            <a:r>
              <a:rPr lang="en-US" sz="8000" dirty="0" smtClean="0"/>
              <a:t>. </a:t>
            </a:r>
          </a:p>
          <a:p>
            <a:r>
              <a:rPr lang="en-US" sz="8000" dirty="0" smtClean="0"/>
              <a:t>$x = "test"; </a:t>
            </a:r>
          </a:p>
          <a:p>
            <a:r>
              <a:rPr lang="en-US" sz="8000" dirty="0" smtClean="0"/>
              <a:t>function display() { </a:t>
            </a:r>
          </a:p>
          <a:p>
            <a:r>
              <a:rPr lang="en-US" sz="8000" dirty="0" err="1" smtClean="0"/>
              <a:t>global$x</a:t>
            </a:r>
            <a:r>
              <a:rPr lang="en-US" sz="8000" dirty="0" smtClean="0"/>
              <a:t>; </a:t>
            </a:r>
          </a:p>
          <a:p>
            <a:r>
              <a:rPr lang="en-US" sz="8000" dirty="0" smtClean="0"/>
              <a:t>echo $x; </a:t>
            </a:r>
          </a:p>
          <a:p>
            <a:r>
              <a:rPr lang="en-US" sz="8000" dirty="0" smtClean="0"/>
              <a:t>}</a:t>
            </a:r>
          </a:p>
          <a:p>
            <a:endParaRPr lang="en-US" dirty="0"/>
          </a:p>
        </p:txBody>
      </p:sp>
      <p:sp>
        <p:nvSpPr>
          <p:cNvPr id="4" name="Date Placeholder 3"/>
          <p:cNvSpPr>
            <a:spLocks noGrp="1"/>
          </p:cNvSpPr>
          <p:nvPr>
            <p:ph type="dt" sz="half" idx="10"/>
          </p:nvPr>
        </p:nvSpPr>
        <p:spPr/>
        <p:txBody>
          <a:bodyPr/>
          <a:lstStyle/>
          <a:p>
            <a:fld id="{018AF264-959A-49B5-8041-60A3F1A928D4}" type="datetime1">
              <a:rPr lang="en-US" smtClean="0"/>
              <a:pPr/>
              <a:t>3/8/2015</a:t>
            </a:fld>
            <a:endParaRPr lang="en-US"/>
          </a:p>
        </p:txBody>
      </p:sp>
      <p:sp>
        <p:nvSpPr>
          <p:cNvPr id="5" name="Footer Placeholder 4"/>
          <p:cNvSpPr>
            <a:spLocks noGrp="1"/>
          </p:cNvSpPr>
          <p:nvPr>
            <p:ph type="ftr" sz="quarter" idx="11"/>
          </p:nvPr>
        </p:nvSpPr>
        <p:spPr/>
        <p:txBody>
          <a:bodyPr/>
          <a:lstStyle/>
          <a:p>
            <a:r>
              <a:rPr lang="en-US" smtClean="0"/>
              <a:t>With the Providence  we discuss about PHP By Habtax</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2193</Words>
  <Application>Microsoft Office PowerPoint</Application>
  <PresentationFormat>On-screen Show (4:3)</PresentationFormat>
  <Paragraphs>271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      We discuss about  Something very unique and  Something  useful for your company   In this session learning PHP straight forward.        </vt:lpstr>
      <vt:lpstr> Php Basic </vt:lpstr>
      <vt:lpstr> Php overview  </vt:lpstr>
      <vt:lpstr>Php overview</vt:lpstr>
      <vt:lpstr>Php overview</vt:lpstr>
      <vt:lpstr> Php installation  </vt:lpstr>
      <vt:lpstr> Syntax&amp;Variable </vt:lpstr>
      <vt:lpstr>Syntax&amp;Variable</vt:lpstr>
      <vt:lpstr>Syntax&amp;Variable</vt:lpstr>
      <vt:lpstr> Php operation </vt:lpstr>
      <vt:lpstr>Php operation</vt:lpstr>
      <vt:lpstr>Php operation</vt:lpstr>
      <vt:lpstr>Php operation</vt:lpstr>
      <vt:lpstr> Php array </vt:lpstr>
      <vt:lpstr> Php array </vt:lpstr>
      <vt:lpstr> Php loop </vt:lpstr>
      <vt:lpstr>Php loop</vt:lpstr>
      <vt:lpstr>Php loop</vt:lpstr>
      <vt:lpstr>What you need to run PHP?</vt:lpstr>
      <vt:lpstr>WHAT CAN BE DONE BY PHP?</vt:lpstr>
      <vt:lpstr>PHP v ASP</vt:lpstr>
      <vt:lpstr>How PHP works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Habtamu</dc:creator>
  <cp:lastModifiedBy>Habtamu</cp:lastModifiedBy>
  <cp:revision>109</cp:revision>
  <dcterms:created xsi:type="dcterms:W3CDTF">2015-02-18T03:36:00Z</dcterms:created>
  <dcterms:modified xsi:type="dcterms:W3CDTF">2015-03-09T03:54:45Z</dcterms:modified>
</cp:coreProperties>
</file>